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ink/ink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6" r:id="rId2"/>
    <p:sldId id="439" r:id="rId3"/>
    <p:sldId id="494" r:id="rId4"/>
    <p:sldId id="410" r:id="rId5"/>
    <p:sldId id="496" r:id="rId6"/>
    <p:sldId id="411" r:id="rId7"/>
    <p:sldId id="412" r:id="rId8"/>
    <p:sldId id="446" r:id="rId9"/>
    <p:sldId id="479" r:id="rId10"/>
    <p:sldId id="414" r:id="rId11"/>
    <p:sldId id="418" r:id="rId12"/>
    <p:sldId id="419" r:id="rId13"/>
    <p:sldId id="486" r:id="rId14"/>
    <p:sldId id="497" r:id="rId15"/>
    <p:sldId id="498" r:id="rId16"/>
    <p:sldId id="451" r:id="rId17"/>
    <p:sldId id="480" r:id="rId18"/>
    <p:sldId id="502" r:id="rId19"/>
    <p:sldId id="503" r:id="rId20"/>
    <p:sldId id="467" r:id="rId21"/>
    <p:sldId id="501" r:id="rId22"/>
    <p:sldId id="495" r:id="rId23"/>
    <p:sldId id="483" r:id="rId24"/>
    <p:sldId id="484" r:id="rId25"/>
    <p:sldId id="441" r:id="rId26"/>
    <p:sldId id="485" r:id="rId27"/>
    <p:sldId id="487" r:id="rId28"/>
    <p:sldId id="488" r:id="rId29"/>
    <p:sldId id="489" r:id="rId30"/>
    <p:sldId id="490" r:id="rId31"/>
    <p:sldId id="504" r:id="rId32"/>
    <p:sldId id="492" r:id="rId33"/>
    <p:sldId id="49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51B0510-7526-4DDD-A422-D1B40747E048}">
          <p14:sldIdLst>
            <p14:sldId id="276"/>
            <p14:sldId id="439"/>
            <p14:sldId id="494"/>
            <p14:sldId id="410"/>
            <p14:sldId id="496"/>
            <p14:sldId id="411"/>
            <p14:sldId id="412"/>
            <p14:sldId id="446"/>
            <p14:sldId id="479"/>
            <p14:sldId id="414"/>
            <p14:sldId id="418"/>
            <p14:sldId id="419"/>
            <p14:sldId id="486"/>
            <p14:sldId id="497"/>
            <p14:sldId id="498"/>
            <p14:sldId id="451"/>
            <p14:sldId id="480"/>
            <p14:sldId id="502"/>
            <p14:sldId id="503"/>
            <p14:sldId id="467"/>
            <p14:sldId id="501"/>
            <p14:sldId id="495"/>
            <p14:sldId id="483"/>
            <p14:sldId id="484"/>
            <p14:sldId id="441"/>
            <p14:sldId id="485"/>
            <p14:sldId id="487"/>
            <p14:sldId id="488"/>
            <p14:sldId id="489"/>
            <p14:sldId id="490"/>
            <p14:sldId id="504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2" pos="1152" userDrawn="1">
          <p15:clr>
            <a:srgbClr val="A4A3A4"/>
          </p15:clr>
        </p15:guide>
        <p15:guide id="6" orient="horz" pos="744" userDrawn="1">
          <p15:clr>
            <a:srgbClr val="A4A3A4"/>
          </p15:clr>
        </p15:guide>
        <p15:guide id="7" orient="horz" pos="2856" userDrawn="1">
          <p15:clr>
            <a:srgbClr val="A4A3A4"/>
          </p15:clr>
        </p15:guide>
        <p15:guide id="8" orient="horz" pos="37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el, Tim" initials="ST" lastIdx="2" clrIdx="0"/>
  <p:cmAuthor id="2" name="Rom, Yona" initials="RY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92"/>
    <a:srgbClr val="3A5CA8"/>
    <a:srgbClr val="A03123"/>
    <a:srgbClr val="1A50BC"/>
    <a:srgbClr val="423250"/>
    <a:srgbClr val="644B78"/>
    <a:srgbClr val="00A1AD"/>
    <a:srgbClr val="BC671A"/>
    <a:srgbClr val="E28432"/>
    <a:srgbClr val="325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F0CBC-5798-DF41-95D9-6358EF0FD690}" v="2" dt="2022-05-13T18:35:44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86392" autoAdjust="0"/>
  </p:normalViewPr>
  <p:slideViewPr>
    <p:cSldViewPr snapToGrid="0" showGuides="1">
      <p:cViewPr varScale="1">
        <p:scale>
          <a:sx n="93" d="100"/>
          <a:sy n="93" d="100"/>
        </p:scale>
        <p:origin x="2056" y="208"/>
      </p:cViewPr>
      <p:guideLst>
        <p:guide pos="1152"/>
        <p:guide orient="horz" pos="744"/>
        <p:guide orient="horz" pos="2856"/>
        <p:guide orient="horz" pos="3726"/>
      </p:guideLst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112" y="2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 McLean" userId="6fd65d0d-07f7-433e-9c65-16d4eed8096b" providerId="ADAL" clId="{3EBF0CBC-5798-DF41-95D9-6358EF0FD690}"/>
    <pc:docChg chg="modSld modNotesMaster modHandout">
      <pc:chgData name="Miranda McLean" userId="6fd65d0d-07f7-433e-9c65-16d4eed8096b" providerId="ADAL" clId="{3EBF0CBC-5798-DF41-95D9-6358EF0FD690}" dt="2022-05-13T18:35:44.286" v="1"/>
      <pc:docMkLst>
        <pc:docMk/>
      </pc:docMkLst>
      <pc:sldChg chg="modNotes">
        <pc:chgData name="Miranda McLean" userId="6fd65d0d-07f7-433e-9c65-16d4eed8096b" providerId="ADAL" clId="{3EBF0CBC-5798-DF41-95D9-6358EF0FD690}" dt="2022-05-13T18:35:44.286" v="1"/>
        <pc:sldMkLst>
          <pc:docMk/>
          <pc:sldMk cId="2648306503" sldId="414"/>
        </pc:sldMkLst>
      </pc:sldChg>
    </pc:docChg>
  </pc:docChgLst>
  <pc:docChgLst>
    <pc:chgData name="Miranda McLean" userId="6fd65d0d-07f7-433e-9c65-16d4eed8096b" providerId="ADAL" clId="{A6CC320E-826A-6646-A40C-68C17CA3B05D}"/>
    <pc:docChg chg="custSel modSld">
      <pc:chgData name="Miranda McLean" userId="6fd65d0d-07f7-433e-9c65-16d4eed8096b" providerId="ADAL" clId="{A6CC320E-826A-6646-A40C-68C17CA3B05D}" dt="2022-03-08T21:20:38.150" v="115" actId="20577"/>
      <pc:docMkLst>
        <pc:docMk/>
      </pc:docMkLst>
      <pc:sldChg chg="modSp mod">
        <pc:chgData name="Miranda McLean" userId="6fd65d0d-07f7-433e-9c65-16d4eed8096b" providerId="ADAL" clId="{A6CC320E-826A-6646-A40C-68C17CA3B05D}" dt="2022-03-08T21:15:39.540" v="13" actId="20577"/>
        <pc:sldMkLst>
          <pc:docMk/>
          <pc:sldMk cId="1367520419" sldId="276"/>
        </pc:sldMkLst>
        <pc:spChg chg="mod">
          <ac:chgData name="Miranda McLean" userId="6fd65d0d-07f7-433e-9c65-16d4eed8096b" providerId="ADAL" clId="{A6CC320E-826A-6646-A40C-68C17CA3B05D}" dt="2022-03-08T21:15:39.540" v="13" actId="20577"/>
          <ac:spMkLst>
            <pc:docMk/>
            <pc:sldMk cId="1367520419" sldId="276"/>
            <ac:spMk id="6" creationId="{00000000-0000-0000-0000-000000000000}"/>
          </ac:spMkLst>
        </pc:spChg>
      </pc:sldChg>
      <pc:sldChg chg="delSp modSp mod">
        <pc:chgData name="Miranda McLean" userId="6fd65d0d-07f7-433e-9c65-16d4eed8096b" providerId="ADAL" clId="{A6CC320E-826A-6646-A40C-68C17CA3B05D}" dt="2022-03-08T21:16:44.409" v="61"/>
        <pc:sldMkLst>
          <pc:docMk/>
          <pc:sldMk cId="3047351370" sldId="411"/>
        </pc:sldMkLst>
        <pc:spChg chg="mod">
          <ac:chgData name="Miranda McLean" userId="6fd65d0d-07f7-433e-9c65-16d4eed8096b" providerId="ADAL" clId="{A6CC320E-826A-6646-A40C-68C17CA3B05D}" dt="2022-03-08T21:16:01.922" v="27" actId="20577"/>
          <ac:spMkLst>
            <pc:docMk/>
            <pc:sldMk cId="3047351370" sldId="411"/>
            <ac:spMk id="2" creationId="{00000000-0000-0000-0000-000000000000}"/>
          </ac:spMkLst>
        </pc:spChg>
        <pc:spChg chg="del mod">
          <ac:chgData name="Miranda McLean" userId="6fd65d0d-07f7-433e-9c65-16d4eed8096b" providerId="ADAL" clId="{A6CC320E-826A-6646-A40C-68C17CA3B05D}" dt="2022-03-08T21:16:44.409" v="61"/>
          <ac:spMkLst>
            <pc:docMk/>
            <pc:sldMk cId="3047351370" sldId="411"/>
            <ac:spMk id="3" creationId="{54FA5283-0296-CE4C-999B-13EB3701C112}"/>
          </ac:spMkLst>
        </pc:spChg>
        <pc:graphicFrameChg chg="modGraphic">
          <ac:chgData name="Miranda McLean" userId="6fd65d0d-07f7-433e-9c65-16d4eed8096b" providerId="ADAL" clId="{A6CC320E-826A-6646-A40C-68C17CA3B05D}" dt="2022-03-08T21:16:39.276" v="59" actId="20577"/>
          <ac:graphicFrameMkLst>
            <pc:docMk/>
            <pc:sldMk cId="3047351370" sldId="411"/>
            <ac:graphicFrameMk id="10" creationId="{00000000-0000-0000-0000-000000000000}"/>
          </ac:graphicFrameMkLst>
        </pc:graphicFrameChg>
      </pc:sldChg>
      <pc:sldChg chg="modSp mod">
        <pc:chgData name="Miranda McLean" userId="6fd65d0d-07f7-433e-9c65-16d4eed8096b" providerId="ADAL" clId="{A6CC320E-826A-6646-A40C-68C17CA3B05D}" dt="2022-03-08T21:17:18.732" v="64" actId="14100"/>
        <pc:sldMkLst>
          <pc:docMk/>
          <pc:sldMk cId="3360866925" sldId="412"/>
        </pc:sldMkLst>
        <pc:spChg chg="mod">
          <ac:chgData name="Miranda McLean" userId="6fd65d0d-07f7-433e-9c65-16d4eed8096b" providerId="ADAL" clId="{A6CC320E-826A-6646-A40C-68C17CA3B05D}" dt="2022-03-08T21:17:18.732" v="64" actId="14100"/>
          <ac:spMkLst>
            <pc:docMk/>
            <pc:sldMk cId="3360866925" sldId="412"/>
            <ac:spMk id="5" creationId="{F57B3D15-5E90-6D43-8179-96C134FC9A1A}"/>
          </ac:spMkLst>
        </pc:spChg>
        <pc:picChg chg="mod">
          <ac:chgData name="Miranda McLean" userId="6fd65d0d-07f7-433e-9c65-16d4eed8096b" providerId="ADAL" clId="{A6CC320E-826A-6646-A40C-68C17CA3B05D}" dt="2022-03-08T21:17:11.145" v="63" actId="1076"/>
          <ac:picMkLst>
            <pc:docMk/>
            <pc:sldMk cId="3360866925" sldId="412"/>
            <ac:picMk id="3" creationId="{E1FDD371-DDA2-CD4F-8961-2182B7668F5C}"/>
          </ac:picMkLst>
        </pc:picChg>
      </pc:sldChg>
      <pc:sldChg chg="modSp">
        <pc:chgData name="Miranda McLean" userId="6fd65d0d-07f7-433e-9c65-16d4eed8096b" providerId="ADAL" clId="{A6CC320E-826A-6646-A40C-68C17CA3B05D}" dt="2022-03-08T21:19:26.796" v="85" actId="20577"/>
        <pc:sldMkLst>
          <pc:docMk/>
          <pc:sldMk cId="2869967265" sldId="451"/>
        </pc:sldMkLst>
        <pc:spChg chg="mod">
          <ac:chgData name="Miranda McLean" userId="6fd65d0d-07f7-433e-9c65-16d4eed8096b" providerId="ADAL" clId="{A6CC320E-826A-6646-A40C-68C17CA3B05D}" dt="2022-03-08T21:19:26.796" v="85" actId="20577"/>
          <ac:spMkLst>
            <pc:docMk/>
            <pc:sldMk cId="2869967265" sldId="451"/>
            <ac:spMk id="25" creationId="{696F5F2D-2C91-8540-9992-836DE559BE59}"/>
          </ac:spMkLst>
        </pc:spChg>
      </pc:sldChg>
      <pc:sldChg chg="modSp">
        <pc:chgData name="Miranda McLean" userId="6fd65d0d-07f7-433e-9c65-16d4eed8096b" providerId="ADAL" clId="{A6CC320E-826A-6646-A40C-68C17CA3B05D}" dt="2022-03-08T21:20:20.823" v="113" actId="20577"/>
        <pc:sldMkLst>
          <pc:docMk/>
          <pc:sldMk cId="3528997314" sldId="467"/>
        </pc:sldMkLst>
        <pc:spChg chg="mod">
          <ac:chgData name="Miranda McLean" userId="6fd65d0d-07f7-433e-9c65-16d4eed8096b" providerId="ADAL" clId="{A6CC320E-826A-6646-A40C-68C17CA3B05D}" dt="2022-03-08T21:20:20.823" v="113" actId="20577"/>
          <ac:spMkLst>
            <pc:docMk/>
            <pc:sldMk cId="3528997314" sldId="467"/>
            <ac:spMk id="19" creationId="{00000000-0000-0000-0000-000000000000}"/>
          </ac:spMkLst>
        </pc:spChg>
      </pc:sldChg>
      <pc:sldChg chg="modSp mod">
        <pc:chgData name="Miranda McLean" userId="6fd65d0d-07f7-433e-9c65-16d4eed8096b" providerId="ADAL" clId="{A6CC320E-826A-6646-A40C-68C17CA3B05D}" dt="2022-03-08T21:17:42.923" v="66" actId="1076"/>
        <pc:sldMkLst>
          <pc:docMk/>
          <pc:sldMk cId="4236634163" sldId="479"/>
        </pc:sldMkLst>
        <pc:spChg chg="mod">
          <ac:chgData name="Miranda McLean" userId="6fd65d0d-07f7-433e-9c65-16d4eed8096b" providerId="ADAL" clId="{A6CC320E-826A-6646-A40C-68C17CA3B05D}" dt="2022-03-08T21:17:42.923" v="66" actId="1076"/>
          <ac:spMkLst>
            <pc:docMk/>
            <pc:sldMk cId="4236634163" sldId="479"/>
            <ac:spMk id="6" creationId="{14CD04C2-89C9-D941-A48E-025E5986EAB6}"/>
          </ac:spMkLst>
        </pc:spChg>
        <pc:picChg chg="mod">
          <ac:chgData name="Miranda McLean" userId="6fd65d0d-07f7-433e-9c65-16d4eed8096b" providerId="ADAL" clId="{A6CC320E-826A-6646-A40C-68C17CA3B05D}" dt="2022-03-08T21:17:38.739" v="65" actId="14100"/>
          <ac:picMkLst>
            <pc:docMk/>
            <pc:sldMk cId="4236634163" sldId="479"/>
            <ac:picMk id="8" creationId="{3A10E099-1AC6-E24C-8DDD-1C7038E38DBB}"/>
          </ac:picMkLst>
        </pc:picChg>
      </pc:sldChg>
      <pc:sldChg chg="modSp mod">
        <pc:chgData name="Miranda McLean" userId="6fd65d0d-07f7-433e-9c65-16d4eed8096b" providerId="ADAL" clId="{A6CC320E-826A-6646-A40C-68C17CA3B05D}" dt="2022-03-08T21:20:38.150" v="115" actId="20577"/>
        <pc:sldMkLst>
          <pc:docMk/>
          <pc:sldMk cId="1729457597" sldId="495"/>
        </pc:sldMkLst>
        <pc:spChg chg="mod">
          <ac:chgData name="Miranda McLean" userId="6fd65d0d-07f7-433e-9c65-16d4eed8096b" providerId="ADAL" clId="{A6CC320E-826A-6646-A40C-68C17CA3B05D}" dt="2022-03-08T21:20:38.150" v="115" actId="20577"/>
          <ac:spMkLst>
            <pc:docMk/>
            <pc:sldMk cId="1729457597" sldId="495"/>
            <ac:spMk id="3" creationId="{A813028D-87C1-CE4C-9D2F-732ACEC35A8D}"/>
          </ac:spMkLst>
        </pc:spChg>
      </pc:sldChg>
      <pc:sldChg chg="modSp mod">
        <pc:chgData name="Miranda McLean" userId="6fd65d0d-07f7-433e-9c65-16d4eed8096b" providerId="ADAL" clId="{A6CC320E-826A-6646-A40C-68C17CA3B05D}" dt="2022-03-08T21:19:14.190" v="71" actId="14100"/>
        <pc:sldMkLst>
          <pc:docMk/>
          <pc:sldMk cId="3120294619" sldId="498"/>
        </pc:sldMkLst>
        <pc:spChg chg="mod">
          <ac:chgData name="Miranda McLean" userId="6fd65d0d-07f7-433e-9c65-16d4eed8096b" providerId="ADAL" clId="{A6CC320E-826A-6646-A40C-68C17CA3B05D}" dt="2022-03-08T21:19:14.190" v="71" actId="14100"/>
          <ac:spMkLst>
            <pc:docMk/>
            <pc:sldMk cId="3120294619" sldId="498"/>
            <ac:spMk id="5" creationId="{613F67BF-D6DF-0945-9D9D-30938E2EB6ED}"/>
          </ac:spMkLst>
        </pc:spChg>
        <pc:picChg chg="mod">
          <ac:chgData name="Miranda McLean" userId="6fd65d0d-07f7-433e-9c65-16d4eed8096b" providerId="ADAL" clId="{A6CC320E-826A-6646-A40C-68C17CA3B05D}" dt="2022-03-08T21:19:06.816" v="69" actId="1076"/>
          <ac:picMkLst>
            <pc:docMk/>
            <pc:sldMk cId="3120294619" sldId="498"/>
            <ac:picMk id="6" creationId="{36FAF01A-2C24-704E-8081-42E8717C123B}"/>
          </ac:picMkLst>
        </pc:picChg>
      </pc:sldChg>
      <pc:sldChg chg="modSp">
        <pc:chgData name="Miranda McLean" userId="6fd65d0d-07f7-433e-9c65-16d4eed8096b" providerId="ADAL" clId="{A6CC320E-826A-6646-A40C-68C17CA3B05D}" dt="2022-03-08T21:19:46.564" v="90" actId="20577"/>
        <pc:sldMkLst>
          <pc:docMk/>
          <pc:sldMk cId="242251675" sldId="502"/>
        </pc:sldMkLst>
        <pc:spChg chg="mod">
          <ac:chgData name="Miranda McLean" userId="6fd65d0d-07f7-433e-9c65-16d4eed8096b" providerId="ADAL" clId="{A6CC320E-826A-6646-A40C-68C17CA3B05D}" dt="2022-03-08T21:19:46.564" v="90" actId="20577"/>
          <ac:spMkLst>
            <pc:docMk/>
            <pc:sldMk cId="242251675" sldId="502"/>
            <ac:spMk id="4" creationId="{00000000-0000-0000-0000-000000000000}"/>
          </ac:spMkLst>
        </pc:spChg>
      </pc:sldChg>
      <pc:sldChg chg="modSp">
        <pc:chgData name="Miranda McLean" userId="6fd65d0d-07f7-433e-9c65-16d4eed8096b" providerId="ADAL" clId="{A6CC320E-826A-6646-A40C-68C17CA3B05D}" dt="2022-03-08T21:20:02.937" v="106" actId="20577"/>
        <pc:sldMkLst>
          <pc:docMk/>
          <pc:sldMk cId="889359235" sldId="503"/>
        </pc:sldMkLst>
        <pc:spChg chg="mod">
          <ac:chgData name="Miranda McLean" userId="6fd65d0d-07f7-433e-9c65-16d4eed8096b" providerId="ADAL" clId="{A6CC320E-826A-6646-A40C-68C17CA3B05D}" dt="2022-03-08T21:20:02.937" v="106" actId="20577"/>
          <ac:spMkLst>
            <pc:docMk/>
            <pc:sldMk cId="889359235" sldId="503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6FB4E-9C0A-E44D-8479-BFFA59BBA640}" type="doc">
      <dgm:prSet loTypeId="urn:microsoft.com/office/officeart/2005/8/layout/chart3" loCatId="" qsTypeId="urn:microsoft.com/office/officeart/2005/8/quickstyle/3D7" qsCatId="3D" csTypeId="urn:microsoft.com/office/officeart/2005/8/colors/accent1_2" csCatId="accent1" phldr="1"/>
      <dgm:spPr/>
    </dgm:pt>
    <dgm:pt modelId="{51707BEF-9953-1542-BE76-FC76D91E6AE0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/>
            <a:t>AVC</a:t>
          </a:r>
        </a:p>
      </dgm:t>
    </dgm:pt>
    <dgm:pt modelId="{76791FEA-7E52-D546-9C83-CE577D04FD34}" type="parTrans" cxnId="{261E112C-1062-E747-A537-0FFF2E5431C9}">
      <dgm:prSet/>
      <dgm:spPr/>
      <dgm:t>
        <a:bodyPr/>
        <a:lstStyle/>
        <a:p>
          <a:endParaRPr lang="en-US"/>
        </a:p>
      </dgm:t>
    </dgm:pt>
    <dgm:pt modelId="{6E45C1C1-31FA-BD43-8983-BEF5D13D6F07}" type="sibTrans" cxnId="{261E112C-1062-E747-A537-0FFF2E5431C9}">
      <dgm:prSet/>
      <dgm:spPr/>
      <dgm:t>
        <a:bodyPr/>
        <a:lstStyle/>
        <a:p>
          <a:endParaRPr lang="en-US"/>
        </a:p>
      </dgm:t>
    </dgm:pt>
    <dgm:pt modelId="{82EBA4EE-8A76-3B48-AD63-848659BAB82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4000" b="1" dirty="0"/>
            <a:t>DC</a:t>
          </a:r>
        </a:p>
      </dgm:t>
    </dgm:pt>
    <dgm:pt modelId="{B5F6A9DF-A32D-C94F-A942-3D0900CD2FC5}" type="parTrans" cxnId="{98617191-5FC7-D643-9CCB-EBC7D4C93590}">
      <dgm:prSet/>
      <dgm:spPr/>
      <dgm:t>
        <a:bodyPr/>
        <a:lstStyle/>
        <a:p>
          <a:endParaRPr lang="en-US"/>
        </a:p>
      </dgm:t>
    </dgm:pt>
    <dgm:pt modelId="{4B4686B9-CDD0-8B46-A048-F798F849B720}" type="sibTrans" cxnId="{98617191-5FC7-D643-9CCB-EBC7D4C93590}">
      <dgm:prSet/>
      <dgm:spPr/>
      <dgm:t>
        <a:bodyPr/>
        <a:lstStyle/>
        <a:p>
          <a:endParaRPr lang="en-US"/>
        </a:p>
      </dgm:t>
    </dgm:pt>
    <dgm:pt modelId="{B047AC60-EB53-1F42-9048-68193DA1507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4000" b="1" dirty="0"/>
            <a:t>DB</a:t>
          </a:r>
          <a:r>
            <a:rPr lang="en-US" sz="1900" dirty="0"/>
            <a:t>	</a:t>
          </a:r>
        </a:p>
      </dgm:t>
    </dgm:pt>
    <dgm:pt modelId="{2841DFCE-9FE5-B14C-81A7-E990475925B8}" type="parTrans" cxnId="{AA520AB9-D1C3-3C40-B3C5-A42C556127F7}">
      <dgm:prSet/>
      <dgm:spPr/>
      <dgm:t>
        <a:bodyPr/>
        <a:lstStyle/>
        <a:p>
          <a:endParaRPr lang="en-US"/>
        </a:p>
      </dgm:t>
    </dgm:pt>
    <dgm:pt modelId="{560D828F-3AD2-9544-AEFF-816C2AEE0B27}" type="sibTrans" cxnId="{AA520AB9-D1C3-3C40-B3C5-A42C556127F7}">
      <dgm:prSet/>
      <dgm:spPr/>
      <dgm:t>
        <a:bodyPr/>
        <a:lstStyle/>
        <a:p>
          <a:endParaRPr lang="en-US"/>
        </a:p>
      </dgm:t>
    </dgm:pt>
    <dgm:pt modelId="{1AEFE56D-9874-8E4C-A2E0-7B1CDB62A547}" type="pres">
      <dgm:prSet presAssocID="{C3A6FB4E-9C0A-E44D-8479-BFFA59BBA640}" presName="compositeShape" presStyleCnt="0">
        <dgm:presLayoutVars>
          <dgm:chMax val="7"/>
          <dgm:dir/>
          <dgm:resizeHandles val="exact"/>
        </dgm:presLayoutVars>
      </dgm:prSet>
      <dgm:spPr/>
    </dgm:pt>
    <dgm:pt modelId="{CDB88912-7B07-0747-853E-4E542E253CB7}" type="pres">
      <dgm:prSet presAssocID="{C3A6FB4E-9C0A-E44D-8479-BFFA59BBA640}" presName="wedge1" presStyleLbl="node1" presStyleIdx="0" presStyleCnt="3" custLinFactNeighborX="4620" custLinFactNeighborY="-2640"/>
      <dgm:spPr/>
    </dgm:pt>
    <dgm:pt modelId="{94941AA0-B22B-6143-9581-3714D260D417}" type="pres">
      <dgm:prSet presAssocID="{C3A6FB4E-9C0A-E44D-8479-BFFA59BBA64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B4AB55D-C8C6-8D40-8940-69961A36B9E0}" type="pres">
      <dgm:prSet presAssocID="{C3A6FB4E-9C0A-E44D-8479-BFFA59BBA640}" presName="wedge2" presStyleLbl="node1" presStyleIdx="1" presStyleCnt="3" custLinFactNeighborX="3106" custLinFactNeighborY="7903"/>
      <dgm:spPr/>
    </dgm:pt>
    <dgm:pt modelId="{875594C4-B22B-3340-8402-F9405388303F}" type="pres">
      <dgm:prSet presAssocID="{C3A6FB4E-9C0A-E44D-8479-BFFA59BBA64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E817B0D-FD87-8040-A925-D3DE28F31F45}" type="pres">
      <dgm:prSet presAssocID="{C3A6FB4E-9C0A-E44D-8479-BFFA59BBA640}" presName="wedge3" presStyleLbl="node1" presStyleIdx="2" presStyleCnt="3" custLinFactNeighborX="-4256" custLinFactNeighborY="-4375"/>
      <dgm:spPr/>
    </dgm:pt>
    <dgm:pt modelId="{97B425C5-9D7B-B542-8906-43B4667097E2}" type="pres">
      <dgm:prSet presAssocID="{C3A6FB4E-9C0A-E44D-8479-BFFA59BBA64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7A4E80C-646B-114C-950E-42073BF413C7}" type="presOf" srcId="{B047AC60-EB53-1F42-9048-68193DA15072}" destId="{CE817B0D-FD87-8040-A925-D3DE28F31F45}" srcOrd="0" destOrd="0" presId="urn:microsoft.com/office/officeart/2005/8/layout/chart3"/>
    <dgm:cxn modelId="{64B73028-EF8F-AC4D-BAA7-AE9907C04488}" type="presOf" srcId="{82EBA4EE-8A76-3B48-AD63-848659BAB82C}" destId="{0B4AB55D-C8C6-8D40-8940-69961A36B9E0}" srcOrd="0" destOrd="0" presId="urn:microsoft.com/office/officeart/2005/8/layout/chart3"/>
    <dgm:cxn modelId="{261E112C-1062-E747-A537-0FFF2E5431C9}" srcId="{C3A6FB4E-9C0A-E44D-8479-BFFA59BBA640}" destId="{51707BEF-9953-1542-BE76-FC76D91E6AE0}" srcOrd="0" destOrd="0" parTransId="{76791FEA-7E52-D546-9C83-CE577D04FD34}" sibTransId="{6E45C1C1-31FA-BD43-8983-BEF5D13D6F07}"/>
    <dgm:cxn modelId="{78E53D56-45F3-3248-92D2-31944A2ED8E3}" type="presOf" srcId="{B047AC60-EB53-1F42-9048-68193DA15072}" destId="{97B425C5-9D7B-B542-8906-43B4667097E2}" srcOrd="1" destOrd="0" presId="urn:microsoft.com/office/officeart/2005/8/layout/chart3"/>
    <dgm:cxn modelId="{98617191-5FC7-D643-9CCB-EBC7D4C93590}" srcId="{C3A6FB4E-9C0A-E44D-8479-BFFA59BBA640}" destId="{82EBA4EE-8A76-3B48-AD63-848659BAB82C}" srcOrd="1" destOrd="0" parTransId="{B5F6A9DF-A32D-C94F-A942-3D0900CD2FC5}" sibTransId="{4B4686B9-CDD0-8B46-A048-F798F849B720}"/>
    <dgm:cxn modelId="{D18AA29E-69E7-894E-BF85-A4552954CC19}" type="presOf" srcId="{51707BEF-9953-1542-BE76-FC76D91E6AE0}" destId="{CDB88912-7B07-0747-853E-4E542E253CB7}" srcOrd="0" destOrd="0" presId="urn:microsoft.com/office/officeart/2005/8/layout/chart3"/>
    <dgm:cxn modelId="{4597AA9F-86E3-4141-9B3C-B8D16BAC904E}" type="presOf" srcId="{82EBA4EE-8A76-3B48-AD63-848659BAB82C}" destId="{875594C4-B22B-3340-8402-F9405388303F}" srcOrd="1" destOrd="0" presId="urn:microsoft.com/office/officeart/2005/8/layout/chart3"/>
    <dgm:cxn modelId="{AA520AB9-D1C3-3C40-B3C5-A42C556127F7}" srcId="{C3A6FB4E-9C0A-E44D-8479-BFFA59BBA640}" destId="{B047AC60-EB53-1F42-9048-68193DA15072}" srcOrd="2" destOrd="0" parTransId="{2841DFCE-9FE5-B14C-81A7-E990475925B8}" sibTransId="{560D828F-3AD2-9544-AEFF-816C2AEE0B27}"/>
    <dgm:cxn modelId="{782A0DC8-7D92-C849-A8A7-9F0C61F25645}" type="presOf" srcId="{51707BEF-9953-1542-BE76-FC76D91E6AE0}" destId="{94941AA0-B22B-6143-9581-3714D260D417}" srcOrd="1" destOrd="0" presId="urn:microsoft.com/office/officeart/2005/8/layout/chart3"/>
    <dgm:cxn modelId="{A54F2ED0-CEDD-2643-A5C5-1F140CDD2CC2}" type="presOf" srcId="{C3A6FB4E-9C0A-E44D-8479-BFFA59BBA640}" destId="{1AEFE56D-9874-8E4C-A2E0-7B1CDB62A547}" srcOrd="0" destOrd="0" presId="urn:microsoft.com/office/officeart/2005/8/layout/chart3"/>
    <dgm:cxn modelId="{685DC833-349E-7940-A277-FD99255E6B39}" type="presParOf" srcId="{1AEFE56D-9874-8E4C-A2E0-7B1CDB62A547}" destId="{CDB88912-7B07-0747-853E-4E542E253CB7}" srcOrd="0" destOrd="0" presId="urn:microsoft.com/office/officeart/2005/8/layout/chart3"/>
    <dgm:cxn modelId="{E56246EF-0DEB-AD4D-B91E-E21F4D0B48AE}" type="presParOf" srcId="{1AEFE56D-9874-8E4C-A2E0-7B1CDB62A547}" destId="{94941AA0-B22B-6143-9581-3714D260D417}" srcOrd="1" destOrd="0" presId="urn:microsoft.com/office/officeart/2005/8/layout/chart3"/>
    <dgm:cxn modelId="{9E933211-EB79-CB42-BED8-CA26190F5AF3}" type="presParOf" srcId="{1AEFE56D-9874-8E4C-A2E0-7B1CDB62A547}" destId="{0B4AB55D-C8C6-8D40-8940-69961A36B9E0}" srcOrd="2" destOrd="0" presId="urn:microsoft.com/office/officeart/2005/8/layout/chart3"/>
    <dgm:cxn modelId="{8D5C0AA8-A85D-8942-B7E9-9A7BA1160C5E}" type="presParOf" srcId="{1AEFE56D-9874-8E4C-A2E0-7B1CDB62A547}" destId="{875594C4-B22B-3340-8402-F9405388303F}" srcOrd="3" destOrd="0" presId="urn:microsoft.com/office/officeart/2005/8/layout/chart3"/>
    <dgm:cxn modelId="{17BA1E0F-40EE-9848-93E5-CCE06B4C58D6}" type="presParOf" srcId="{1AEFE56D-9874-8E4C-A2E0-7B1CDB62A547}" destId="{CE817B0D-FD87-8040-A925-D3DE28F31F45}" srcOrd="4" destOrd="0" presId="urn:microsoft.com/office/officeart/2005/8/layout/chart3"/>
    <dgm:cxn modelId="{9F10978E-70FC-0B48-9A8E-6A8019100E30}" type="presParOf" srcId="{1AEFE56D-9874-8E4C-A2E0-7B1CDB62A547}" destId="{97B425C5-9D7B-B542-8906-43B4667097E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88912-7B07-0747-853E-4E542E253CB7}">
      <dsp:nvSpPr>
        <dsp:cNvPr id="0" name=""/>
        <dsp:cNvSpPr/>
      </dsp:nvSpPr>
      <dsp:spPr>
        <a:xfrm>
          <a:off x="2656780" y="148076"/>
          <a:ext cx="2744343" cy="2744343"/>
        </a:xfrm>
        <a:prstGeom prst="pie">
          <a:avLst>
            <a:gd name="adj1" fmla="val 16200000"/>
            <a:gd name="adj2" fmla="val 1800000"/>
          </a:avLst>
        </a:prstGeom>
        <a:solidFill>
          <a:srgbClr val="FFFF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AVC</a:t>
          </a:r>
        </a:p>
      </dsp:txBody>
      <dsp:txXfrm>
        <a:off x="4148853" y="654473"/>
        <a:ext cx="931116" cy="914781"/>
      </dsp:txXfrm>
    </dsp:sp>
    <dsp:sp modelId="{0B4AB55D-C8C6-8D40-8940-69961A36B9E0}">
      <dsp:nvSpPr>
        <dsp:cNvPr id="0" name=""/>
        <dsp:cNvSpPr/>
      </dsp:nvSpPr>
      <dsp:spPr>
        <a:xfrm>
          <a:off x="2473767" y="519089"/>
          <a:ext cx="2744343" cy="274434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DC</a:t>
          </a:r>
        </a:p>
      </dsp:txBody>
      <dsp:txXfrm>
        <a:off x="3225194" y="2250639"/>
        <a:ext cx="1241488" cy="849439"/>
      </dsp:txXfrm>
    </dsp:sp>
    <dsp:sp modelId="{CE817B0D-FD87-8040-A925-D3DE28F31F45}">
      <dsp:nvSpPr>
        <dsp:cNvPr id="0" name=""/>
        <dsp:cNvSpPr/>
      </dsp:nvSpPr>
      <dsp:spPr>
        <a:xfrm>
          <a:off x="2271728" y="182139"/>
          <a:ext cx="2744343" cy="2744343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5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DB</a:t>
          </a:r>
          <a:r>
            <a:rPr lang="en-US" sz="1900" kern="1200" dirty="0"/>
            <a:t>	</a:t>
          </a:r>
        </a:p>
      </dsp:txBody>
      <dsp:txXfrm>
        <a:off x="2565765" y="721206"/>
        <a:ext cx="931116" cy="91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B4C8B2-A7DB-42C3-9F99-3039C5C94690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F73439-917E-4819-A304-561D45CA53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5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15:26:55.4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0,'57'8,"-2"-2,-24-3,-3-1,-12-1,3 0,0 1,12-1,1 2,2-3,-5 2,-8-1,-6-1,-1 1,3 0,4-1,3 3,-4-3,-3 1,3-1,-3 1,10 1,-9-1,-1 1,-2-1,-2 0,8-1,-4 1,2-1,-4 1,-2-1,3 0,-1 0,4 0,-4 0,2 0,-2 0,5-2,-5 2,2-3,-2 2,3-1,0 0,3 0,-9 2,6-2,-4 2,3-2,-1 0,-1-1,4 0,-6 1,2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15:26:55.4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0,'57'8,"-2"-2,-24-3,-3-1,-12-1,3 0,0 1,12-1,1 2,2-3,-5 2,-8-1,-6-1,-1 1,3 0,4-1,3 3,-4-3,-3 1,3-1,-3 1,10 1,-9-1,-1 1,-2-1,-2 0,8-1,-4 1,2-1,-4 1,-2-1,3 0,-1 0,4 0,-4 0,2 0,-2 0,5-2,-5 2,2-3,-2 2,3-1,0 0,3 0,-9 2,6-2,-4 2,3-2,-1 0,-1-1,4 0,-6 1,2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F033A9-7130-4998-8CC8-1B5FE87710ED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78AAFC-4B30-4204-9849-0711C279D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708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coming today.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8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151" y="4473893"/>
            <a:ext cx="6488481" cy="3660458"/>
          </a:xfr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94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AAFC-4B30-4204-9849-0711C279D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64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78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58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412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35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8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2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7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AAFC-4B30-4204-9849-0711C279D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7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75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284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16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AAFC-4B30-4204-9849-0711C279D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060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aseline="0" noProof="0" dirty="0">
              <a:solidFill>
                <a:schemeClr val="tx1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endParaRPr lang="en-CA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908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534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03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485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668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28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064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89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13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369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69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7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73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40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AAFC-4B30-4204-9849-0711C279DE3B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2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8AAFC-4B30-4204-9849-0711C279DE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0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rint (1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" y="0"/>
            <a:ext cx="9142642" cy="343018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804608"/>
            <a:ext cx="5689600" cy="1747069"/>
          </a:xfrm>
        </p:spPr>
        <p:txBody>
          <a:bodyPr/>
          <a:lstStyle>
            <a:lvl1pPr>
              <a:defRPr sz="2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26pt presentation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5841415"/>
            <a:ext cx="5689600" cy="298469"/>
          </a:xfrm>
        </p:spPr>
        <p:txBody>
          <a:bodyPr/>
          <a:lstStyle>
            <a:lvl1pPr algn="l">
              <a:defRPr sz="1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16pt presenter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0800" y="5871600"/>
            <a:ext cx="1980000" cy="6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-heading no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396799"/>
            <a:ext cx="8304427" cy="4372175"/>
          </a:xfrm>
        </p:spPr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 marL="144000" indent="-144000">
              <a:spcBef>
                <a:spcPts val="0"/>
              </a:spcBef>
              <a:spcAft>
                <a:spcPts val="1200"/>
              </a:spcAft>
              <a:buClr>
                <a:srgbClr val="002567"/>
              </a:buClr>
              <a:buFont typeface="Arial" panose="020B0604020202020204" pitchFamily="34" charset="0"/>
              <a:buChar char="•"/>
              <a:defRPr/>
            </a:lvl2pPr>
            <a:lvl3pPr marL="288000" indent="-144000"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Font typeface="Arial" panose="020B0604020202020204" pitchFamily="34" charset="0"/>
              <a:buChar char="-"/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19100" y="873000"/>
            <a:ext cx="8305799" cy="375974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Page sub-title Arial 20pt, single line space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41700" y="6354000"/>
            <a:ext cx="1645920" cy="19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B621E3-93B7-4D21-B912-57376FAAC5A7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41700" y="6354000"/>
            <a:ext cx="1828800" cy="198000"/>
          </a:xfrm>
        </p:spPr>
        <p:txBody>
          <a:bodyPr/>
          <a:lstStyle/>
          <a:p>
            <a:fld id="{25B621E3-93B7-4D21-B912-57376FAAC5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11600"/>
            <a:ext cx="5689600" cy="3857375"/>
          </a:xfrm>
        </p:spPr>
        <p:txBody>
          <a:bodyPr/>
          <a:lstStyle>
            <a:lvl1pPr algn="l">
              <a:defRPr sz="3000" baseline="0"/>
            </a:lvl1pPr>
            <a:lvl2pPr algn="l">
              <a:spcBef>
                <a:spcPts val="1200"/>
              </a:spcBef>
              <a:defRPr sz="2000"/>
            </a:lvl2pPr>
            <a:lvl3pPr algn="l">
              <a:spcBef>
                <a:spcPts val="0"/>
              </a:spcBef>
              <a:defRPr sz="2000"/>
            </a:lvl3pPr>
            <a:lvl4pPr algn="l">
              <a:spcBef>
                <a:spcPts val="0"/>
              </a:spcBef>
              <a:defRPr sz="2000"/>
            </a:lvl4pPr>
            <a:lvl5pPr algn="l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/>
              <a:t>Arial 30pt section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49" y="293707"/>
            <a:ext cx="8307939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274" y="912550"/>
            <a:ext cx="8305799" cy="375974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Page sub-title Arial 20pt, single line space</a:t>
            </a:r>
          </a:p>
        </p:txBody>
      </p:sp>
    </p:spTree>
    <p:extLst>
      <p:ext uri="{BB962C8B-B14F-4D97-AF65-F5344CB8AC3E}">
        <p14:creationId xmlns:p14="http://schemas.microsoft.com/office/powerpoint/2010/main" val="31172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Print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11601"/>
            <a:ext cx="5689600" cy="3080530"/>
          </a:xfrm>
        </p:spPr>
        <p:txBody>
          <a:bodyPr/>
          <a:lstStyle>
            <a:lvl1pPr algn="l">
              <a:defRPr sz="3000" baseline="0"/>
            </a:lvl1pPr>
            <a:lvl2pPr algn="l">
              <a:spcBef>
                <a:spcPts val="1200"/>
              </a:spcBef>
              <a:defRPr sz="2000"/>
            </a:lvl2pPr>
            <a:lvl3pPr algn="l">
              <a:spcBef>
                <a:spcPts val="0"/>
              </a:spcBef>
              <a:defRPr sz="2000"/>
            </a:lvl3pPr>
            <a:lvl4pPr algn="l">
              <a:spcBef>
                <a:spcPts val="0"/>
              </a:spcBef>
              <a:defRPr sz="2000"/>
            </a:lvl4pPr>
            <a:lvl5pPr algn="l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/>
              <a:t>Arial 30pt section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6274" y="918193"/>
            <a:ext cx="8305799" cy="375974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Page sub-title Arial 20pt, single line space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9F81D-9C6E-4AC7-B94F-2AC5207C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49" y="293707"/>
            <a:ext cx="8307939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1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rint (2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32419" r="355" b="5413"/>
          <a:stretch/>
        </p:blipFill>
        <p:spPr bwMode="hidden">
          <a:xfrm>
            <a:off x="0" y="0"/>
            <a:ext cx="9144001" cy="3432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804608"/>
            <a:ext cx="5689600" cy="1747069"/>
          </a:xfrm>
        </p:spPr>
        <p:txBody>
          <a:bodyPr/>
          <a:lstStyle>
            <a:lvl1pPr>
              <a:defRPr sz="2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26pt presentation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1700" y="5854700"/>
            <a:ext cx="5689600" cy="298469"/>
          </a:xfrm>
        </p:spPr>
        <p:txBody>
          <a:bodyPr/>
          <a:lstStyle>
            <a:lvl1pPr algn="l">
              <a:defRPr sz="1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16pt presenter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0800" y="5871600"/>
            <a:ext cx="1980000" cy="6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rint (3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3432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804608"/>
            <a:ext cx="5689600" cy="1747069"/>
          </a:xfrm>
        </p:spPr>
        <p:txBody>
          <a:bodyPr/>
          <a:lstStyle>
            <a:lvl1pPr>
              <a:defRPr sz="2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26pt presentation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1700" y="5854700"/>
            <a:ext cx="5689600" cy="298469"/>
          </a:xfrm>
        </p:spPr>
        <p:txBody>
          <a:bodyPr/>
          <a:lstStyle>
            <a:lvl1pPr algn="l">
              <a:defRPr sz="1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16pt presenter name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3DEEE33-E0E4-A048-8008-B10770A59F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41" y="5740419"/>
            <a:ext cx="1079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ri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7" b="4276"/>
          <a:stretch/>
        </p:blipFill>
        <p:spPr>
          <a:xfrm>
            <a:off x="0" y="-1"/>
            <a:ext cx="9144000" cy="345558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804608"/>
            <a:ext cx="5689600" cy="1747068"/>
          </a:xfrm>
        </p:spPr>
        <p:txBody>
          <a:bodyPr/>
          <a:lstStyle>
            <a:lvl1pPr>
              <a:defRPr sz="2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26pt presentation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1700" y="5854700"/>
            <a:ext cx="5689600" cy="298469"/>
          </a:xfrm>
        </p:spPr>
        <p:txBody>
          <a:bodyPr/>
          <a:lstStyle>
            <a:lvl1pPr algn="l">
              <a:defRPr sz="1600" baseline="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Arial 16pt presenter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0800" y="5871600"/>
            <a:ext cx="1980000" cy="6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799" y="1396799"/>
            <a:ext cx="8304427" cy="4372175"/>
          </a:xfrm>
        </p:spPr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 marL="144000" indent="-14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  <a:buFont typeface="Arial" panose="020B0604020202020204" pitchFamily="34" charset="0"/>
              <a:buChar char="•"/>
              <a:defRPr sz="1800"/>
            </a:lvl2pPr>
            <a:lvl3pPr marL="288000" indent="-14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B4F54"/>
              </a:buClr>
              <a:buFont typeface="Arial" panose="020B0604020202020204" pitchFamily="34" charset="0"/>
              <a:buChar char="-"/>
              <a:defRPr lang="en-US" sz="1800" kern="1200" dirty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  <a:lvl6pPr marL="288000" indent="-14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─"/>
              <a:defRPr sz="1800"/>
            </a:lvl6pPr>
            <a:lvl7pPr marL="288000" indent="-14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─"/>
              <a:defRPr sz="18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88000" lvl="2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B4F54"/>
              </a:buClr>
              <a:buFont typeface="Arial" panose="020B0604020202020204" pitchFamily="34" charset="0"/>
              <a:buChar char="-"/>
            </a:pPr>
            <a:r>
              <a:rPr lang="en-US" dirty="0"/>
              <a:t>Fourth level</a:t>
            </a:r>
          </a:p>
          <a:p>
            <a:pPr marL="288000" lvl="2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B4F54"/>
              </a:buClr>
              <a:buFont typeface="Arial" panose="020B0604020202020204" pitchFamily="34" charset="0"/>
              <a:buChar char="-"/>
            </a:pPr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51102" y="969"/>
            <a:ext cx="1492898" cy="37548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100" dirty="0">
                <a:solidFill>
                  <a:schemeClr val="bg1"/>
                </a:solidFill>
              </a:rPr>
              <a:t>MODULE 1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Budgeting Money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174F96-6DFB-4191-AD1D-516ECC828FF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19100" y="946890"/>
            <a:ext cx="8305799" cy="375974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Page sub-title Arial 20pt, single line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2A0FD-DDB1-3042-992A-0C9A4468A48F}"/>
              </a:ext>
            </a:extLst>
          </p:cNvPr>
          <p:cNvSpPr txBox="1"/>
          <p:nvPr userDrawn="1"/>
        </p:nvSpPr>
        <p:spPr>
          <a:xfrm>
            <a:off x="596348" y="6261652"/>
            <a:ext cx="2395330" cy="427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5AF17-A67B-8A40-83CA-29673970EED0}"/>
              </a:ext>
            </a:extLst>
          </p:cNvPr>
          <p:cNvSpPr/>
          <p:nvPr userDrawn="1"/>
        </p:nvSpPr>
        <p:spPr>
          <a:xfrm>
            <a:off x="539262" y="6248400"/>
            <a:ext cx="2485292" cy="3985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A45D49-E5DD-BC47-B3B5-27EE980CC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2350" y="6182550"/>
            <a:ext cx="914400" cy="198000"/>
          </a:xfrm>
        </p:spPr>
        <p:txBody>
          <a:bodyPr/>
          <a:lstStyle/>
          <a:p>
            <a:fld id="{25B621E3-93B7-4D21-B912-57376FAAC5A7}" type="slidenum">
              <a:rPr lang="en-GB" smtClean="0"/>
              <a:pPr/>
              <a:t>‹#›</a:t>
            </a:fld>
            <a:r>
              <a:rPr lang="en-GB"/>
              <a:t>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A83187-4708-D54E-94B5-AA6FE61D2AC2}"/>
              </a:ext>
            </a:extLst>
          </p:cNvPr>
          <p:cNvSpPr/>
          <p:nvPr userDrawn="1"/>
        </p:nvSpPr>
        <p:spPr>
          <a:xfrm>
            <a:off x="730250" y="6380550"/>
            <a:ext cx="2019300" cy="176941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651102" y="969"/>
            <a:ext cx="1492898" cy="37548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100" dirty="0">
                <a:solidFill>
                  <a:schemeClr val="bg1"/>
                </a:solidFill>
              </a:rPr>
              <a:t>MODULE 1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Budgeting Money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2F638-5E57-9045-B7D5-6AFA62EE2396}"/>
              </a:ext>
            </a:extLst>
          </p:cNvPr>
          <p:cNvSpPr/>
          <p:nvPr userDrawn="1"/>
        </p:nvSpPr>
        <p:spPr>
          <a:xfrm>
            <a:off x="413225" y="6166338"/>
            <a:ext cx="2623052" cy="45720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651102" y="969"/>
            <a:ext cx="1492898" cy="37548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100" dirty="0">
                <a:solidFill>
                  <a:schemeClr val="bg1"/>
                </a:solidFill>
              </a:rPr>
              <a:t>MODUE 1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Budgeting Money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2CA6C5-81F4-4212-B600-8D889C27B10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9100" y="946890"/>
            <a:ext cx="8305799" cy="375974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Page sub-title Arial 20pt, single line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A63BC-EF20-714A-A7CB-2A3BC3FC7C08}"/>
              </a:ext>
            </a:extLst>
          </p:cNvPr>
          <p:cNvSpPr txBox="1"/>
          <p:nvPr userDrawn="1"/>
        </p:nvSpPr>
        <p:spPr>
          <a:xfrm>
            <a:off x="665922" y="6351104"/>
            <a:ext cx="2206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225" y="300509"/>
            <a:ext cx="8307939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092201"/>
            <a:ext cx="8280400" cy="4676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700" y="6354000"/>
            <a:ext cx="914400" cy="19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B621E3-93B7-4D21-B912-57376FAAC5A7}" type="slidenum">
              <a:rPr lang="en-GB" smtClean="0"/>
              <a:pPr/>
              <a:t>‹#›</a:t>
            </a:fld>
            <a:r>
              <a:rPr lang="en-GB" dirty="0"/>
              <a:t> 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2275" y="6057474"/>
            <a:ext cx="829945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22275" y="774274"/>
            <a:ext cx="829945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52764" y="6354000"/>
            <a:ext cx="3383280" cy="19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|    </a:t>
            </a:r>
            <a:r>
              <a:rPr lang="en-US" dirty="0"/>
              <a:t>FINANCIAL LITERACY PROGRAM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C0B2CD4-27CF-DA49-9F28-7EC31AA6AE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22" y="5941250"/>
            <a:ext cx="1079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685" r:id="rId2"/>
    <p:sldLayoutId id="2147483686" r:id="rId3"/>
    <p:sldLayoutId id="2147483702" r:id="rId4"/>
    <p:sldLayoutId id="2147483801" r:id="rId5"/>
    <p:sldLayoutId id="2147483838" r:id="rId6"/>
    <p:sldLayoutId id="2147483837" r:id="rId7"/>
    <p:sldLayoutId id="2147483839" r:id="rId8"/>
    <p:sldLayoutId id="2147483840" r:id="rId9"/>
    <p:sldLayoutId id="2147483836" r:id="rId10"/>
    <p:sldLayoutId id="2147483693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5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4B4F5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B4F5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B4F5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B4F5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B4F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3" pos="3856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5488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orient="horz" pos="36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4110" userDrawn="1">
          <p15:clr>
            <a:srgbClr val="F26B43"/>
          </p15:clr>
        </p15:guide>
        <p15:guide id="13" orient="horz" pos="4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@integris-mgt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flipH="1" flipV="1">
            <a:off x="-1" y="4638675"/>
            <a:ext cx="3381375" cy="32385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endParaRPr lang="en-US" sz="1317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41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800" y="5192680"/>
            <a:ext cx="8074526" cy="57235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A smarter way to save for your retirement</a:t>
            </a:r>
            <a:r>
              <a:rPr lang="en-US" sz="2800" b="1" baseline="30000" dirty="0">
                <a:solidFill>
                  <a:schemeClr val="accent6"/>
                </a:solidFill>
              </a:rPr>
              <a:t>®</a:t>
            </a:r>
            <a:endParaRPr lang="fr-CA" sz="2800" b="1" baseline="30000" dirty="0">
              <a:solidFill>
                <a:schemeClr val="accent6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376058"/>
            <a:ext cx="9144000" cy="26261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txBody>
          <a:bodyPr vert="horz" lIns="0" tIns="0" rIns="18288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567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Font typeface="Arial" panose="020B0604020202020204" pitchFamily="34" charset="0"/>
              <a:buChar char="-"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</a:rPr>
              <a:t>A CASE STUDY FOR A BUSINESS OWNER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112007"/>
            <a:ext cx="2538989" cy="633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945" y="1329809"/>
            <a:ext cx="381886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00" b="1" dirty="0">
                <a:solidFill>
                  <a:srgbClr val="FFFFFF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PERSONAL </a:t>
            </a:r>
            <a:r>
              <a:rPr lang="en-US" sz="2900" dirty="0">
                <a:solidFill>
                  <a:srgbClr val="FFFFFF"/>
                </a:solidFill>
              </a:rPr>
              <a:t>  </a:t>
            </a:r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</a:rPr>
              <a:t>PENSION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1" y="3745992"/>
            <a:ext cx="613114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38" y="1149531"/>
            <a:ext cx="307401" cy="8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fr-FR" sz="2000" dirty="0" err="1">
                <a:latin typeface="Georgia" panose="02040502050405020303" pitchFamily="18" charset="0"/>
              </a:rPr>
              <a:t>Why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so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much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>
                <a:latin typeface="Georgia" panose="02040502050405020303" pitchFamily="18" charset="0"/>
              </a:rPr>
              <a:t>extra contribution </a:t>
            </a:r>
            <a:r>
              <a:rPr lang="fr-FR" sz="2000" dirty="0">
                <a:latin typeface="Georgia" panose="02040502050405020303" pitchFamily="18" charset="0"/>
              </a:rPr>
              <a:t>room?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D4CDC3-8632-4A3F-9FE6-E90369D905F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algn="ctr"/>
            <a:r>
              <a:rPr lang="en-US" sz="2800" b="1" dirty="0"/>
              <a:t>Sources of the extra $447,750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4260" y="845935"/>
            <a:ext cx="8307939" cy="3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0025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567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" name="Pentagon 12">
            <a:extLst>
              <a:ext uri="{FF2B5EF4-FFF2-40B4-BE49-F238E27FC236}">
                <a16:creationId xmlns:a16="http://schemas.microsoft.com/office/drawing/2014/main" id="{51C89281-18D2-447E-B129-E48C3E64FE7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1: </a:t>
            </a:r>
            <a:r>
              <a:rPr lang="en-US" sz="1100" b="1" dirty="0">
                <a:solidFill>
                  <a:schemeClr val="bg1"/>
                </a:solidFill>
              </a:rPr>
              <a:t>Contributions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8E4A7D-6587-45C5-BB7C-FE5635029E23}"/>
              </a:ext>
            </a:extLst>
          </p:cNvPr>
          <p:cNvSpPr txBox="1"/>
          <p:nvPr/>
        </p:nvSpPr>
        <p:spPr>
          <a:xfrm>
            <a:off x="453957" y="4916004"/>
            <a:ext cx="8266632" cy="646331"/>
          </a:xfrm>
          <a:prstGeom prst="rect">
            <a:avLst/>
          </a:prstGeom>
          <a:noFill/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</a:rPr>
              <a:t>Pension Legislation is more generous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1427" y="4368908"/>
            <a:ext cx="1965960" cy="488767"/>
          </a:xfrm>
          <a:prstGeom prst="rect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Add. Personal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957" y="4368908"/>
            <a:ext cx="1965960" cy="488767"/>
          </a:xfrm>
          <a:prstGeom prst="rect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Past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6614" y="4368907"/>
            <a:ext cx="1965960" cy="488767"/>
          </a:xfrm>
          <a:prstGeom prst="rect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/>
          <a:p>
            <a:pPr marL="0" lvl="1" algn="ctr"/>
            <a:r>
              <a:rPr lang="en-US" sz="1400" dirty="0">
                <a:solidFill>
                  <a:schemeClr val="bg1"/>
                </a:solidFill>
              </a:rPr>
              <a:t>Annually (cumulatively)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5029" y="4368907"/>
            <a:ext cx="1965960" cy="488767"/>
          </a:xfrm>
          <a:prstGeom prst="rect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Special Payments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9D5991-918E-4A38-95BB-9757DB539126}"/>
              </a:ext>
            </a:extLst>
          </p:cNvPr>
          <p:cNvGrpSpPr/>
          <p:nvPr/>
        </p:nvGrpSpPr>
        <p:grpSpPr>
          <a:xfrm>
            <a:off x="2536614" y="1449388"/>
            <a:ext cx="1965960" cy="2796041"/>
            <a:chOff x="2536614" y="1449388"/>
            <a:chExt cx="1965960" cy="2796041"/>
          </a:xfrm>
        </p:grpSpPr>
        <p:sp>
          <p:nvSpPr>
            <p:cNvPr id="20" name="Rectangle 19"/>
            <p:cNvSpPr/>
            <p:nvPr/>
          </p:nvSpPr>
          <p:spPr>
            <a:xfrm>
              <a:off x="2536614" y="1449388"/>
              <a:ext cx="1965960" cy="2796041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120" y="2383971"/>
              <a:ext cx="1643950" cy="155551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508C32-7D9B-41C7-8A58-136E56DC862C}"/>
              </a:ext>
            </a:extLst>
          </p:cNvPr>
          <p:cNvGrpSpPr/>
          <p:nvPr/>
        </p:nvGrpSpPr>
        <p:grpSpPr>
          <a:xfrm>
            <a:off x="6755029" y="1449388"/>
            <a:ext cx="1965960" cy="2796041"/>
            <a:chOff x="6755029" y="1449388"/>
            <a:chExt cx="1965960" cy="2796041"/>
          </a:xfrm>
        </p:grpSpPr>
        <p:sp>
          <p:nvSpPr>
            <p:cNvPr id="23" name="Rectangle 22"/>
            <p:cNvSpPr/>
            <p:nvPr/>
          </p:nvSpPr>
          <p:spPr>
            <a:xfrm>
              <a:off x="6755029" y="1449388"/>
              <a:ext cx="1965960" cy="2796041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60"/>
            <a:stretch/>
          </p:blipFill>
          <p:spPr>
            <a:xfrm>
              <a:off x="7135220" y="1455730"/>
              <a:ext cx="1585769" cy="249827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CEA0F5-C810-45A6-B979-422CDDEE236C}"/>
              </a:ext>
            </a:extLst>
          </p:cNvPr>
          <p:cNvGrpSpPr/>
          <p:nvPr/>
        </p:nvGrpSpPr>
        <p:grpSpPr>
          <a:xfrm>
            <a:off x="4641427" y="1449388"/>
            <a:ext cx="1965960" cy="2796041"/>
            <a:chOff x="4641427" y="1449388"/>
            <a:chExt cx="1965960" cy="2796041"/>
          </a:xfrm>
        </p:grpSpPr>
        <p:sp>
          <p:nvSpPr>
            <p:cNvPr id="25" name="Rectangle 24"/>
            <p:cNvSpPr/>
            <p:nvPr/>
          </p:nvSpPr>
          <p:spPr>
            <a:xfrm>
              <a:off x="4641427" y="1449388"/>
              <a:ext cx="1965960" cy="2796041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048" name="Picture 204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4"/>
            <a:stretch/>
          </p:blipFill>
          <p:spPr>
            <a:xfrm>
              <a:off x="5094012" y="1449388"/>
              <a:ext cx="1175302" cy="2529280"/>
            </a:xfrm>
            <a:prstGeom prst="rect">
              <a:avLst/>
            </a:prstGeom>
          </p:spPr>
        </p:pic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96" y="5479406"/>
            <a:ext cx="6633711" cy="41275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165F53C-9CE8-426C-BFFF-B527219D057D}"/>
              </a:ext>
            </a:extLst>
          </p:cNvPr>
          <p:cNvGrpSpPr/>
          <p:nvPr/>
        </p:nvGrpSpPr>
        <p:grpSpPr>
          <a:xfrm>
            <a:off x="453957" y="1449389"/>
            <a:ext cx="1965960" cy="2798064"/>
            <a:chOff x="431800" y="1449388"/>
            <a:chExt cx="1965960" cy="2796041"/>
          </a:xfrm>
        </p:grpSpPr>
        <p:sp>
          <p:nvSpPr>
            <p:cNvPr id="27" name="Rectangle 26"/>
            <p:cNvSpPr/>
            <p:nvPr/>
          </p:nvSpPr>
          <p:spPr>
            <a:xfrm>
              <a:off x="431800" y="1449388"/>
              <a:ext cx="1965960" cy="2796041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0" r="32267"/>
            <a:stretch/>
          </p:blipFill>
          <p:spPr>
            <a:xfrm>
              <a:off x="431800" y="2232511"/>
              <a:ext cx="1965960" cy="150685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9DB5BA-9B68-374C-9BF4-A6EB3FB943DE}"/>
              </a:ext>
            </a:extLst>
          </p:cNvPr>
          <p:cNvSpPr txBox="1"/>
          <p:nvPr/>
        </p:nvSpPr>
        <p:spPr>
          <a:xfrm>
            <a:off x="937680" y="3876097"/>
            <a:ext cx="1416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$96,927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6EC2DD-C27D-AC4D-B015-C6CE1E10BEEC}"/>
              </a:ext>
            </a:extLst>
          </p:cNvPr>
          <p:cNvSpPr txBox="1"/>
          <p:nvPr/>
        </p:nvSpPr>
        <p:spPr>
          <a:xfrm>
            <a:off x="3035282" y="3876097"/>
            <a:ext cx="1416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$315,884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62FA31-F85E-DD42-8785-51BAA397F974}"/>
              </a:ext>
            </a:extLst>
          </p:cNvPr>
          <p:cNvSpPr txBox="1"/>
          <p:nvPr/>
        </p:nvSpPr>
        <p:spPr>
          <a:xfrm>
            <a:off x="5148884" y="3858519"/>
            <a:ext cx="1416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$30,400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7675D3-6952-BD4A-BC89-CFC02E86DCAF}"/>
              </a:ext>
            </a:extLst>
          </p:cNvPr>
          <p:cNvSpPr txBox="1"/>
          <p:nvPr/>
        </p:nvSpPr>
        <p:spPr>
          <a:xfrm>
            <a:off x="7211182" y="3843978"/>
            <a:ext cx="1416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$4,539</a:t>
            </a:r>
          </a:p>
        </p:txBody>
      </p:sp>
    </p:spTree>
    <p:extLst>
      <p:ext uri="{BB962C8B-B14F-4D97-AF65-F5344CB8AC3E}">
        <p14:creationId xmlns:p14="http://schemas.microsoft.com/office/powerpoint/2010/main" val="26483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2" grpId="0"/>
      <p:bldP spid="22" grpId="1"/>
      <p:bldP spid="4" grpId="0" animBg="1"/>
      <p:bldP spid="5" grpId="0" animBg="1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034" y="290755"/>
            <a:ext cx="6956606" cy="363600"/>
          </a:xfrm>
        </p:spPr>
        <p:txBody>
          <a:bodyPr/>
          <a:lstStyle/>
          <a:p>
            <a:r>
              <a:rPr lang="fr-FR" sz="2000" dirty="0" err="1">
                <a:latin typeface="Georgia" panose="02040502050405020303" pitchFamily="18" charset="0"/>
              </a:rPr>
              <a:t>Any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other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tax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advantages</a:t>
            </a:r>
            <a:r>
              <a:rPr lang="fr-FR" sz="2000" dirty="0">
                <a:latin typeface="Georgia" panose="02040502050405020303" pitchFamily="18" charset="0"/>
              </a:rPr>
              <a:t> unique to pensions?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799" y="0"/>
            <a:ext cx="8596840" cy="3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0025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457200">
              <a:spcBef>
                <a:spcPts val="0"/>
              </a:spcBef>
              <a:defRPr/>
            </a:pPr>
            <a:endParaRPr lang="fr-FR" sz="2800" b="1" i="1" dirty="0">
              <a:solidFill>
                <a:schemeClr val="accent6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2275" y="6057474"/>
            <a:ext cx="829945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05ABE541-C28C-4643-B8FF-70B6665F458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2: Extras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57474"/>
            <a:ext cx="914400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774274"/>
            <a:ext cx="914400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4750"/>
          <a:stretch/>
        </p:blipFill>
        <p:spPr>
          <a:xfrm>
            <a:off x="0" y="776740"/>
            <a:ext cx="9144000" cy="52815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6057474"/>
            <a:ext cx="914400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774274"/>
            <a:ext cx="914400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Investment Management Fees are tax-deductible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98441" y="5183546"/>
            <a:ext cx="3017520" cy="769441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59,617</a:t>
            </a:r>
            <a:endParaRPr lang="en-US" sz="3600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2: Extras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99CA77-51F2-4CA1-93B7-212012C125E2}"/>
              </a:ext>
            </a:extLst>
          </p:cNvPr>
          <p:cNvGrpSpPr/>
          <p:nvPr/>
        </p:nvGrpSpPr>
        <p:grpSpPr>
          <a:xfrm>
            <a:off x="5698441" y="1439411"/>
            <a:ext cx="3017642" cy="3350703"/>
            <a:chOff x="5698441" y="1439411"/>
            <a:chExt cx="3017642" cy="3350703"/>
          </a:xfrm>
        </p:grpSpPr>
        <p:sp>
          <p:nvSpPr>
            <p:cNvPr id="5" name="Rectangle 4"/>
            <p:cNvSpPr/>
            <p:nvPr/>
          </p:nvSpPr>
          <p:spPr>
            <a:xfrm>
              <a:off x="5698441" y="2164360"/>
              <a:ext cx="3017520" cy="2625754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446" y="2362719"/>
              <a:ext cx="2775637" cy="217253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698441" y="1439411"/>
              <a:ext cx="3017520" cy="7694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/>
              <a:r>
                <a:rPr lang="en-US" sz="3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Credit of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818485" y="2888889"/>
            <a:ext cx="484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5000"/>
              </a:spcBef>
              <a:spcAft>
                <a:spcPct val="1000"/>
              </a:spcAft>
              <a:buClr>
                <a:srgbClr val="8E7C4B"/>
              </a:buClr>
              <a:defRPr/>
            </a:pPr>
            <a:r>
              <a:rPr lang="fr-CA" sz="4000" dirty="0">
                <a:solidFill>
                  <a:schemeClr val="accent6"/>
                </a:solidFill>
              </a:rPr>
              <a:t>&gt;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6724023" y="4369141"/>
            <a:ext cx="928244" cy="611386"/>
          </a:xfrm>
          <a:prstGeom prst="rightArrow">
            <a:avLst>
              <a:gd name="adj1" fmla="val 50000"/>
              <a:gd name="adj2" fmla="val 34907"/>
            </a:avLst>
          </a:prstGeom>
          <a:gradFill>
            <a:gsLst>
              <a:gs pos="100000">
                <a:schemeClr val="accent6"/>
              </a:gs>
              <a:gs pos="52500">
                <a:srgbClr val="002567"/>
              </a:gs>
              <a:gs pos="0">
                <a:schemeClr val="accent6"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B225C2-A700-484B-8AB5-8690108C8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22525"/>
              </p:ext>
            </p:extLst>
          </p:nvPr>
        </p:nvGraphicFramePr>
        <p:xfrm>
          <a:off x="522514" y="1071154"/>
          <a:ext cx="4195810" cy="4624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031">
                  <a:extLst>
                    <a:ext uri="{9D8B030D-6E8A-4147-A177-3AD203B41FA5}">
                      <a16:colId xmlns:a16="http://schemas.microsoft.com/office/drawing/2014/main" val="3144022462"/>
                    </a:ext>
                  </a:extLst>
                </a:gridCol>
                <a:gridCol w="1178920">
                  <a:extLst>
                    <a:ext uri="{9D8B030D-6E8A-4147-A177-3AD203B41FA5}">
                      <a16:colId xmlns:a16="http://schemas.microsoft.com/office/drawing/2014/main" val="3784154940"/>
                    </a:ext>
                  </a:extLst>
                </a:gridCol>
                <a:gridCol w="1195294">
                  <a:extLst>
                    <a:ext uri="{9D8B030D-6E8A-4147-A177-3AD203B41FA5}">
                      <a16:colId xmlns:a16="http://schemas.microsoft.com/office/drawing/2014/main" val="2190197561"/>
                    </a:ext>
                  </a:extLst>
                </a:gridCol>
                <a:gridCol w="900565">
                  <a:extLst>
                    <a:ext uri="{9D8B030D-6E8A-4147-A177-3AD203B41FA5}">
                      <a16:colId xmlns:a16="http://schemas.microsoft.com/office/drawing/2014/main" val="1086129032"/>
                    </a:ext>
                  </a:extLst>
                </a:gridCol>
              </a:tblGrid>
              <a:tr h="19206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Year 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Assets Under 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1.5% Fee 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12.20%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09667015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 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Management 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on AUM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Tax Refund</a:t>
                      </a:r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6246638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78226672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625,544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  9,383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1,145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14984339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690,809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10,362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1,264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5141164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2024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760,990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11,415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1,393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7789636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2025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836,421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12,546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1,531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2459589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2026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921,268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13,819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1,686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21762039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1,008,447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15,127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1,845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1705374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2028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1,101,989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16,530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2,017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8547863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2029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1,202,317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18,035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2,200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946495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1,310,466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19,657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2,398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38658001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1,425,738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21,386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2,609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72724384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2032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1,549,198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23,238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2,835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5636526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2033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1,681,399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25,221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3,077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1994186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2034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1,823,209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27,348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3,336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8672751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2035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1,974,597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29,619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3,614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15290705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2036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2,136,505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32,048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3,910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6082191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2037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2,309,607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34,644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4,227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84093033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2038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2,494,616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37,419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4,565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60031016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2039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2,692,290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40,384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4,927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2749590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2040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2,903,430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43,551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5,313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46089488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2041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3,128,887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u="none" strike="noStrike">
                          <a:effectLst/>
                        </a:rPr>
                        <a:t> $         46,933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>
                          <a:effectLst/>
                        </a:rPr>
                        <a:t> $     5,726 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5926580"/>
                  </a:ext>
                </a:extLst>
              </a:tr>
              <a:tr h="206836"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u="none" strike="noStrike" dirty="0">
                          <a:effectLst/>
                        </a:rPr>
                        <a:t> $   59,617 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178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1689-55AC-3444-9847-86CEA14D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Fee Deductibility important?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190AD-53BC-6949-A9FF-E38A11AA313D}"/>
              </a:ext>
            </a:extLst>
          </p:cNvPr>
          <p:cNvSpPr/>
          <p:nvPr/>
        </p:nvSpPr>
        <p:spPr>
          <a:xfrm>
            <a:off x="3620426" y="4062198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59,617</a:t>
            </a:r>
            <a:endParaRPr lang="en-US" sz="3600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0CCCE-FD88-3E49-966B-DFB4AE907635}"/>
              </a:ext>
            </a:extLst>
          </p:cNvPr>
          <p:cNvSpPr/>
          <p:nvPr/>
        </p:nvSpPr>
        <p:spPr>
          <a:xfrm>
            <a:off x="616642" y="4054108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63,280</a:t>
            </a:r>
            <a:endParaRPr lang="en-US" sz="3600" dirty="0">
              <a:ln w="12700">
                <a:noFill/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8A55D-42E7-0148-89A2-2E7435AB7423}"/>
              </a:ext>
            </a:extLst>
          </p:cNvPr>
          <p:cNvSpPr txBox="1"/>
          <p:nvPr/>
        </p:nvSpPr>
        <p:spPr>
          <a:xfrm>
            <a:off x="2654188" y="4102811"/>
            <a:ext cx="96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Minus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6B10E22-58C7-324D-926D-3D8B1B256172}"/>
              </a:ext>
            </a:extLst>
          </p:cNvPr>
          <p:cNvSpPr/>
          <p:nvPr/>
        </p:nvSpPr>
        <p:spPr>
          <a:xfrm>
            <a:off x="2272709" y="3358195"/>
            <a:ext cx="316742" cy="501706"/>
          </a:xfrm>
          <a:prstGeom prst="downArrow">
            <a:avLst/>
          </a:prstGeom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B98E6-0A5A-7D43-88E7-62E26516C56B}"/>
              </a:ext>
            </a:extLst>
          </p:cNvPr>
          <p:cNvSpPr txBox="1"/>
          <p:nvPr/>
        </p:nvSpPr>
        <p:spPr>
          <a:xfrm>
            <a:off x="413225" y="4830945"/>
            <a:ext cx="2864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Total PPP Fees over the </a:t>
            </a:r>
          </a:p>
          <a:p>
            <a:pPr>
              <a:spcAft>
                <a:spcPts val="1200"/>
              </a:spcAft>
            </a:pPr>
            <a:r>
              <a:rPr lang="en-US" dirty="0"/>
              <a:t>Entire period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F7781-227F-834B-B2FE-AF5FDA3EB13A}"/>
              </a:ext>
            </a:extLst>
          </p:cNvPr>
          <p:cNvSpPr txBox="1"/>
          <p:nvPr/>
        </p:nvSpPr>
        <p:spPr>
          <a:xfrm>
            <a:off x="3503034" y="4830944"/>
            <a:ext cx="286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Total IMF Taxes saved over the Entire period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95F1B-27B9-954D-9A33-3B05BA816DD5}"/>
              </a:ext>
            </a:extLst>
          </p:cNvPr>
          <p:cNvSpPr txBox="1"/>
          <p:nvPr/>
        </p:nvSpPr>
        <p:spPr>
          <a:xfrm>
            <a:off x="6020474" y="4102811"/>
            <a:ext cx="8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Equal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448FA-0460-E240-BA55-D9C3AB9FBFBE}"/>
              </a:ext>
            </a:extLst>
          </p:cNvPr>
          <p:cNvSpPr/>
          <p:nvPr/>
        </p:nvSpPr>
        <p:spPr>
          <a:xfrm>
            <a:off x="6928720" y="4041760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$3,663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598FF-AC52-4F4F-BC04-F686361B51E8}"/>
              </a:ext>
            </a:extLst>
          </p:cNvPr>
          <p:cNvSpPr txBox="1"/>
          <p:nvPr/>
        </p:nvSpPr>
        <p:spPr>
          <a:xfrm>
            <a:off x="6433322" y="4615501"/>
            <a:ext cx="2864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Actual Fees over the </a:t>
            </a:r>
          </a:p>
          <a:p>
            <a:pPr>
              <a:spcAft>
                <a:spcPts val="1200"/>
              </a:spcAft>
            </a:pPr>
            <a:r>
              <a:rPr lang="en-US" dirty="0"/>
              <a:t>entire  20-year period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92B1A2-4DC2-FB4F-A7E5-60391028637B}"/>
              </a:ext>
            </a:extLst>
          </p:cNvPr>
          <p:cNvSpPr/>
          <p:nvPr/>
        </p:nvSpPr>
        <p:spPr>
          <a:xfrm>
            <a:off x="2654188" y="2959323"/>
            <a:ext cx="1594131" cy="212755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fr-CA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280BB20-4933-7F4F-B9F3-22C6EDA65481}"/>
              </a:ext>
            </a:extLst>
          </p:cNvPr>
          <p:cNvSpPr/>
          <p:nvPr/>
        </p:nvSpPr>
        <p:spPr>
          <a:xfrm>
            <a:off x="1869260" y="3172078"/>
            <a:ext cx="583608" cy="542166"/>
          </a:xfrm>
          <a:prstGeom prst="downArrow">
            <a:avLst/>
          </a:prstGeom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fr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9B4AC-559C-7F41-B39A-AE867206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2" y="1195016"/>
            <a:ext cx="8138160" cy="12927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02BA2DD-3F9B-8A4F-9CF4-6046D0613A53}"/>
              </a:ext>
            </a:extLst>
          </p:cNvPr>
          <p:cNvGrpSpPr/>
          <p:nvPr/>
        </p:nvGrpSpPr>
        <p:grpSpPr>
          <a:xfrm>
            <a:off x="3875928" y="2795802"/>
            <a:ext cx="1147421" cy="1075870"/>
            <a:chOff x="5698441" y="1439411"/>
            <a:chExt cx="3017642" cy="33507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8D2AAA-D45E-8E45-BEB3-E09E8F841B6A}"/>
                </a:ext>
              </a:extLst>
            </p:cNvPr>
            <p:cNvSpPr/>
            <p:nvPr/>
          </p:nvSpPr>
          <p:spPr>
            <a:xfrm>
              <a:off x="5698441" y="2164360"/>
              <a:ext cx="3017520" cy="2625754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3443D6-19A1-6741-A980-360AC53C4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446" y="2362719"/>
              <a:ext cx="2775637" cy="217253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00444F-C627-3B4A-B718-91398ED2CEEF}"/>
                </a:ext>
              </a:extLst>
            </p:cNvPr>
            <p:cNvSpPr/>
            <p:nvPr/>
          </p:nvSpPr>
          <p:spPr>
            <a:xfrm>
              <a:off x="5698441" y="1439411"/>
              <a:ext cx="3017520" cy="7694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/>
              <a:r>
                <a:rPr lang="en-US" sz="1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5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1689-55AC-3444-9847-86CEA14D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tax savings from being able to contribute and deduct more each year?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190AD-53BC-6949-A9FF-E38A11AA313D}"/>
              </a:ext>
            </a:extLst>
          </p:cNvPr>
          <p:cNvSpPr/>
          <p:nvPr/>
        </p:nvSpPr>
        <p:spPr>
          <a:xfrm>
            <a:off x="3620426" y="4062198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$54,626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0CCCE-FD88-3E49-966B-DFB4AE907635}"/>
              </a:ext>
            </a:extLst>
          </p:cNvPr>
          <p:cNvSpPr/>
          <p:nvPr/>
        </p:nvSpPr>
        <p:spPr>
          <a:xfrm>
            <a:off x="616642" y="4054108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3,663</a:t>
            </a:r>
            <a:endParaRPr lang="en-US" sz="3600" dirty="0">
              <a:ln w="12700">
                <a:noFill/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8A55D-42E7-0148-89A2-2E7435AB7423}"/>
              </a:ext>
            </a:extLst>
          </p:cNvPr>
          <p:cNvSpPr txBox="1"/>
          <p:nvPr/>
        </p:nvSpPr>
        <p:spPr>
          <a:xfrm>
            <a:off x="2654188" y="4102811"/>
            <a:ext cx="96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Minus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6B10E22-58C7-324D-926D-3D8B1B256172}"/>
              </a:ext>
            </a:extLst>
          </p:cNvPr>
          <p:cNvSpPr/>
          <p:nvPr/>
        </p:nvSpPr>
        <p:spPr>
          <a:xfrm>
            <a:off x="2272709" y="3358195"/>
            <a:ext cx="316742" cy="501706"/>
          </a:xfrm>
          <a:prstGeom prst="downArrow">
            <a:avLst/>
          </a:prstGeom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B98E6-0A5A-7D43-88E7-62E26516C56B}"/>
              </a:ext>
            </a:extLst>
          </p:cNvPr>
          <p:cNvSpPr txBox="1"/>
          <p:nvPr/>
        </p:nvSpPr>
        <p:spPr>
          <a:xfrm>
            <a:off x="413225" y="4830945"/>
            <a:ext cx="286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Balance of Fees once fee tax refunds considered still outstanding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F7781-227F-834B-B2FE-AF5FDA3EB13A}"/>
              </a:ext>
            </a:extLst>
          </p:cNvPr>
          <p:cNvSpPr txBox="1"/>
          <p:nvPr/>
        </p:nvSpPr>
        <p:spPr>
          <a:xfrm>
            <a:off x="3503034" y="4830944"/>
            <a:ext cx="286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Credit due to taxes saved via additional contributions (assumes 12.2% corp. rate)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95F1B-27B9-954D-9A33-3B05BA816DD5}"/>
              </a:ext>
            </a:extLst>
          </p:cNvPr>
          <p:cNvSpPr txBox="1"/>
          <p:nvPr/>
        </p:nvSpPr>
        <p:spPr>
          <a:xfrm>
            <a:off x="6020474" y="4102811"/>
            <a:ext cx="8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Equal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92B1A2-4DC2-FB4F-A7E5-60391028637B}"/>
              </a:ext>
            </a:extLst>
          </p:cNvPr>
          <p:cNvSpPr/>
          <p:nvPr/>
        </p:nvSpPr>
        <p:spPr>
          <a:xfrm>
            <a:off x="2654188" y="2959323"/>
            <a:ext cx="1594131" cy="212755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fr-CA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280BB20-4933-7F4F-B9F3-22C6EDA65481}"/>
              </a:ext>
            </a:extLst>
          </p:cNvPr>
          <p:cNvSpPr/>
          <p:nvPr/>
        </p:nvSpPr>
        <p:spPr>
          <a:xfrm>
            <a:off x="1869260" y="3172078"/>
            <a:ext cx="583608" cy="542166"/>
          </a:xfrm>
          <a:prstGeom prst="downArrow">
            <a:avLst/>
          </a:prstGeom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fr-CA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088099-5A4A-244F-B16B-049472160D5F}"/>
              </a:ext>
            </a:extLst>
          </p:cNvPr>
          <p:cNvCxnSpPr>
            <a:cxnSpLocks/>
          </p:cNvCxnSpPr>
          <p:nvPr/>
        </p:nvCxnSpPr>
        <p:spPr>
          <a:xfrm>
            <a:off x="3770198" y="3609048"/>
            <a:ext cx="316280" cy="339865"/>
          </a:xfrm>
          <a:prstGeom prst="straightConnector1">
            <a:avLst/>
          </a:prstGeom>
          <a:ln w="6350">
            <a:solidFill>
              <a:srgbClr val="87AF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35BC182-FDA3-5344-BD1E-41220AFE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2" y="1486228"/>
            <a:ext cx="8138160" cy="12927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A34EC1-DCFC-1747-BD03-3D6E14262E6A}"/>
              </a:ext>
            </a:extLst>
          </p:cNvPr>
          <p:cNvSpPr/>
          <p:nvPr/>
        </p:nvSpPr>
        <p:spPr>
          <a:xfrm>
            <a:off x="1845249" y="3157267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$54,626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2C0B252-16DE-F048-AB8E-F0D317B30B02}"/>
              </a:ext>
            </a:extLst>
          </p:cNvPr>
          <p:cNvSpPr/>
          <p:nvPr/>
        </p:nvSpPr>
        <p:spPr>
          <a:xfrm>
            <a:off x="2227108" y="2569374"/>
            <a:ext cx="1050166" cy="274722"/>
          </a:xfrm>
          <a:prstGeom prst="frame">
            <a:avLst>
              <a:gd name="adj1" fmla="val 5458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C55F818-43C7-894D-AFBF-709FD622FED9}"/>
              </a:ext>
            </a:extLst>
          </p:cNvPr>
          <p:cNvSpPr/>
          <p:nvPr/>
        </p:nvSpPr>
        <p:spPr>
          <a:xfrm>
            <a:off x="2752191" y="2859756"/>
            <a:ext cx="525083" cy="155219"/>
          </a:xfrm>
          <a:prstGeom prst="downArrow">
            <a:avLst/>
          </a:prstGeom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98895C-1F93-EB43-995A-01770C37BF16}"/>
              </a:ext>
            </a:extLst>
          </p:cNvPr>
          <p:cNvSpPr txBox="1"/>
          <p:nvPr/>
        </p:nvSpPr>
        <p:spPr>
          <a:xfrm>
            <a:off x="2431080" y="2780785"/>
            <a:ext cx="133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dirty="0"/>
              <a:t>@12.2%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4B000-54BA-7A46-BA70-919C1FE998CE}"/>
              </a:ext>
            </a:extLst>
          </p:cNvPr>
          <p:cNvSpPr txBox="1"/>
          <p:nvPr/>
        </p:nvSpPr>
        <p:spPr>
          <a:xfrm>
            <a:off x="6433322" y="4615501"/>
            <a:ext cx="28640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Actual REFUND over the </a:t>
            </a:r>
          </a:p>
          <a:p>
            <a:pPr>
              <a:spcAft>
                <a:spcPts val="1200"/>
              </a:spcAft>
            </a:pPr>
            <a:r>
              <a:rPr lang="en-US" dirty="0"/>
              <a:t>entire period or</a:t>
            </a:r>
          </a:p>
          <a:p>
            <a:pPr>
              <a:spcAft>
                <a:spcPts val="1200"/>
              </a:spcAft>
            </a:pPr>
            <a:r>
              <a:rPr lang="en-US" dirty="0"/>
              <a:t>$</a:t>
            </a:r>
            <a:r>
              <a:rPr lang="en-US" dirty="0">
                <a:solidFill>
                  <a:srgbClr val="008892"/>
                </a:solidFill>
              </a:rPr>
              <a:t>2,548</a:t>
            </a:r>
            <a:r>
              <a:rPr lang="en-US" dirty="0"/>
              <a:t>/year net of fees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3ECE70-CA6E-4B49-992E-82533E5395B5}"/>
              </a:ext>
            </a:extLst>
          </p:cNvPr>
          <p:cNvSpPr/>
          <p:nvPr/>
        </p:nvSpPr>
        <p:spPr>
          <a:xfrm>
            <a:off x="6928720" y="4041760"/>
            <a:ext cx="1972809" cy="418035"/>
          </a:xfrm>
          <a:prstGeom prst="rect">
            <a:avLst/>
          </a:prstGeom>
          <a:solidFill>
            <a:srgbClr val="00A1AD"/>
          </a:solidFill>
          <a:ln>
            <a:noFill/>
          </a:ln>
          <a:effectLst/>
        </p:spPr>
        <p:txBody>
          <a:bodyPr wrap="none" lIns="91440" tIns="45720" rIns="91440" bIns="45720" anchor="ctr" anchorCtr="0">
            <a:noAutofit/>
          </a:bodyPr>
          <a:lstStyle/>
          <a:p>
            <a:pPr algn="ctr"/>
            <a:r>
              <a:rPr 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$50,963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A43DF-E6C8-4D4A-A6E3-AC9030FC7ED2}"/>
              </a:ext>
            </a:extLst>
          </p:cNvPr>
          <p:cNvGrpSpPr/>
          <p:nvPr/>
        </p:nvGrpSpPr>
        <p:grpSpPr>
          <a:xfrm>
            <a:off x="4625067" y="3343070"/>
            <a:ext cx="696072" cy="605843"/>
            <a:chOff x="5698441" y="1439411"/>
            <a:chExt cx="3017642" cy="33507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58F32A-7849-1949-8DBE-42EA937329FC}"/>
                </a:ext>
              </a:extLst>
            </p:cNvPr>
            <p:cNvSpPr/>
            <p:nvPr/>
          </p:nvSpPr>
          <p:spPr>
            <a:xfrm>
              <a:off x="5698441" y="2164360"/>
              <a:ext cx="3017520" cy="2625754"/>
            </a:xfrm>
            <a:prstGeom prst="rect">
              <a:avLst/>
            </a:prstGeom>
            <a:solidFill>
              <a:srgbClr val="00A1AD"/>
            </a:solidFill>
          </p:spPr>
          <p:txBody>
            <a:bodyPr rtlCol="0" anchor="ctr"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EB002B-B5CD-C445-9710-217BADA47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446" y="2362719"/>
              <a:ext cx="2775637" cy="217253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BCAE00-D94B-8047-A5D5-C8B7D44573D5}"/>
                </a:ext>
              </a:extLst>
            </p:cNvPr>
            <p:cNvSpPr/>
            <p:nvPr/>
          </p:nvSpPr>
          <p:spPr>
            <a:xfrm>
              <a:off x="5698441" y="1439411"/>
              <a:ext cx="3017520" cy="7694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/>
              <a:r>
                <a:rPr lang="en-US" sz="1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3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FAF01A-2C24-704E-8081-42E8717C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41" y="3494639"/>
            <a:ext cx="8806718" cy="1398902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13F67BF-D6DF-0945-9D9D-30938E2EB6ED}"/>
              </a:ext>
            </a:extLst>
          </p:cNvPr>
          <p:cNvSpPr/>
          <p:nvPr/>
        </p:nvSpPr>
        <p:spPr>
          <a:xfrm>
            <a:off x="3283528" y="4017817"/>
            <a:ext cx="2272146" cy="875723"/>
          </a:xfrm>
          <a:prstGeom prst="frame">
            <a:avLst>
              <a:gd name="adj1" fmla="val 5458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C7A64-86B0-A04A-9B45-2024B238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Fee</a:t>
            </a:r>
            <a:r>
              <a:rPr lang="fr-CA" dirty="0"/>
              <a:t> 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5E17D-472E-AE42-9DCB-58E4E83EEC5F}"/>
              </a:ext>
            </a:extLst>
          </p:cNvPr>
          <p:cNvSpPr txBox="1"/>
          <p:nvPr/>
        </p:nvSpPr>
        <p:spPr>
          <a:xfrm>
            <a:off x="501705" y="1092425"/>
            <a:ext cx="74689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/>
              <a:t>Not </a:t>
            </a:r>
            <a:r>
              <a:rPr lang="fr-CA" dirty="0" err="1"/>
              <a:t>only</a:t>
            </a:r>
            <a:r>
              <a:rPr lang="fr-CA" dirty="0"/>
              <a:t> </a:t>
            </a:r>
            <a:r>
              <a:rPr lang="fr-CA" dirty="0" err="1"/>
              <a:t>does</a:t>
            </a:r>
            <a:r>
              <a:rPr lang="fr-CA" dirty="0"/>
              <a:t> the PPP </a:t>
            </a:r>
            <a:r>
              <a:rPr lang="fr-CA" dirty="0" err="1"/>
              <a:t>auto-finances</a:t>
            </a:r>
            <a:r>
              <a:rPr lang="fr-CA" dirty="0"/>
              <a:t> </a:t>
            </a:r>
            <a:r>
              <a:rPr lang="fr-CA" dirty="0" err="1"/>
              <a:t>itself</a:t>
            </a:r>
            <a:r>
              <a:rPr lang="fr-CA" dirty="0"/>
              <a:t> in </a:t>
            </a:r>
            <a:r>
              <a:rPr lang="fr-CA" dirty="0" err="1"/>
              <a:t>terms</a:t>
            </a:r>
            <a:r>
              <a:rPr lang="fr-CA" dirty="0"/>
              <a:t> of </a:t>
            </a:r>
            <a:r>
              <a:rPr lang="fr-CA" dirty="0" err="1"/>
              <a:t>fees</a:t>
            </a:r>
            <a:r>
              <a:rPr lang="fr-CA" dirty="0"/>
              <a:t>,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actually</a:t>
            </a:r>
            <a:r>
              <a:rPr lang="fr-CA" dirty="0"/>
              <a:t> </a:t>
            </a:r>
            <a:r>
              <a:rPr lang="fr-CA" dirty="0" err="1"/>
              <a:t>generates</a:t>
            </a:r>
            <a:r>
              <a:rPr lang="fr-CA" dirty="0"/>
              <a:t> extra cash in the hands of the corporation AFTER </a:t>
            </a:r>
            <a:r>
              <a:rPr lang="fr-CA" dirty="0" err="1"/>
              <a:t>paying</a:t>
            </a:r>
            <a:r>
              <a:rPr lang="fr-CA" dirty="0"/>
              <a:t> the INTEGRIS </a:t>
            </a:r>
            <a:r>
              <a:rPr lang="fr-CA" dirty="0" err="1"/>
              <a:t>Fee</a:t>
            </a:r>
            <a:r>
              <a:rPr lang="fr-CA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/>
              <a:t>And,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also</a:t>
            </a:r>
            <a:r>
              <a:rPr lang="fr-CA" dirty="0"/>
              <a:t> </a:t>
            </a:r>
            <a:r>
              <a:rPr lang="fr-CA" dirty="0" err="1"/>
              <a:t>generates</a:t>
            </a:r>
            <a:r>
              <a:rPr lang="fr-CA" dirty="0"/>
              <a:t> more retirement capital (</a:t>
            </a:r>
            <a:r>
              <a:rPr lang="fr-CA" dirty="0">
                <a:solidFill>
                  <a:srgbClr val="00B050"/>
                </a:solidFill>
              </a:rPr>
              <a:t>+$795,055</a:t>
            </a:r>
            <a:r>
              <a:rPr lang="fr-CA" dirty="0"/>
              <a:t>) at the end of the 20 </a:t>
            </a:r>
            <a:r>
              <a:rPr lang="fr-CA" dirty="0" err="1"/>
              <a:t>year</a:t>
            </a:r>
            <a:r>
              <a:rPr lang="fr-CA" dirty="0"/>
              <a:t> </a:t>
            </a:r>
            <a:r>
              <a:rPr lang="fr-CA" dirty="0" err="1"/>
              <a:t>period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a </a:t>
            </a:r>
            <a:r>
              <a:rPr lang="fr-CA" dirty="0" err="1"/>
              <a:t>fully</a:t>
            </a:r>
            <a:r>
              <a:rPr lang="fr-CA" dirty="0"/>
              <a:t> </a:t>
            </a:r>
            <a:r>
              <a:rPr lang="fr-CA" dirty="0" err="1"/>
              <a:t>funded</a:t>
            </a:r>
            <a:r>
              <a:rPr lang="fr-CA" dirty="0"/>
              <a:t> RRSP, </a:t>
            </a:r>
            <a:r>
              <a:rPr lang="fr-CA" dirty="0" err="1"/>
              <a:t>assuming</a:t>
            </a:r>
            <a:r>
              <a:rPr lang="fr-CA" dirty="0"/>
              <a:t> the exact </a:t>
            </a:r>
            <a:r>
              <a:rPr lang="fr-CA" dirty="0" err="1"/>
              <a:t>same</a:t>
            </a:r>
            <a:r>
              <a:rPr lang="fr-CA" dirty="0"/>
              <a:t> rate of </a:t>
            </a:r>
            <a:r>
              <a:rPr lang="fr-CA" dirty="0" err="1"/>
              <a:t>returns</a:t>
            </a:r>
            <a:r>
              <a:rPr lang="fr-CA" dirty="0"/>
              <a:t> (5% in </a:t>
            </a:r>
            <a:r>
              <a:rPr lang="fr-CA" dirty="0" err="1"/>
              <a:t>this</a:t>
            </a:r>
            <a:r>
              <a:rPr lang="fr-CA" dirty="0"/>
              <a:t> case </a:t>
            </a:r>
            <a:r>
              <a:rPr lang="fr-CA" dirty="0" err="1"/>
              <a:t>study</a:t>
            </a:r>
            <a:r>
              <a:rPr lang="fr-C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02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If a shift to pension income occurs – extra deductions</a:t>
            </a:r>
          </a:p>
        </p:txBody>
      </p:sp>
      <p:sp>
        <p:nvSpPr>
          <p:cNvPr id="40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FFFFFF"/>
                </a:solidFill>
              </a:rPr>
              <a:t>PART 2: Extras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" y="1095375"/>
            <a:ext cx="8140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Terminal Funding to start a pension sooner…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96F5F2D-2C91-8540-9992-836DE559BE59}"/>
              </a:ext>
            </a:extLst>
          </p:cNvPr>
          <p:cNvSpPr txBox="1">
            <a:spLocks/>
          </p:cNvSpPr>
          <p:nvPr/>
        </p:nvSpPr>
        <p:spPr>
          <a:xfrm>
            <a:off x="920750" y="4966766"/>
            <a:ext cx="8305799" cy="3759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Assume Business Owner wants to turn on income at 62 instead of 65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1F20F-41DC-8940-8EBF-C19565D9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774132"/>
            <a:ext cx="8716397" cy="3192634"/>
          </a:xfrm>
          <a:prstGeom prst="rect">
            <a:avLst/>
          </a:prstGeom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971680A7-182D-D247-9419-E66F263BDE34}"/>
              </a:ext>
            </a:extLst>
          </p:cNvPr>
          <p:cNvSpPr/>
          <p:nvPr/>
        </p:nvSpPr>
        <p:spPr>
          <a:xfrm>
            <a:off x="166343" y="3365500"/>
            <a:ext cx="8811311" cy="276394"/>
          </a:xfrm>
          <a:prstGeom prst="frame">
            <a:avLst>
              <a:gd name="adj1" fmla="val 6188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If a shift to pension income occurs – extra deductions</a:t>
            </a:r>
          </a:p>
        </p:txBody>
      </p:sp>
      <p:sp>
        <p:nvSpPr>
          <p:cNvPr id="40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FFFFFF"/>
                </a:solidFill>
              </a:rPr>
              <a:t>PART 2: Extras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" y="1095375"/>
            <a:ext cx="8140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Basic Pension is $130,950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96F5F2D-2C91-8540-9992-836DE559BE59}"/>
              </a:ext>
            </a:extLst>
          </p:cNvPr>
          <p:cNvSpPr txBox="1">
            <a:spLocks/>
          </p:cNvSpPr>
          <p:nvPr/>
        </p:nvSpPr>
        <p:spPr>
          <a:xfrm>
            <a:off x="920750" y="4966766"/>
            <a:ext cx="8305799" cy="3759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CE23A-80AB-1640-BD55-7D7F2A0F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4" y="1984998"/>
            <a:ext cx="8140700" cy="2981768"/>
          </a:xfrm>
          <a:prstGeom prst="rect">
            <a:avLst/>
          </a:prstGeom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971680A7-182D-D247-9419-E66F263BDE34}"/>
              </a:ext>
            </a:extLst>
          </p:cNvPr>
          <p:cNvSpPr/>
          <p:nvPr/>
        </p:nvSpPr>
        <p:spPr>
          <a:xfrm>
            <a:off x="653264" y="3455653"/>
            <a:ext cx="8067900" cy="276394"/>
          </a:xfrm>
          <a:prstGeom prst="frame">
            <a:avLst>
              <a:gd name="adj1" fmla="val 6188"/>
            </a:avLst>
          </a:prstGeom>
          <a:solidFill>
            <a:srgbClr val="FF0000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21CA1C-E14D-904B-B5EC-FF0A6C6B6373}"/>
                  </a:ext>
                </a:extLst>
              </p14:cNvPr>
              <p14:cNvContentPartPr/>
              <p14:nvPr/>
            </p14:nvContentPartPr>
            <p14:xfrm>
              <a:off x="1635660" y="3564824"/>
              <a:ext cx="386280" cy="1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21CA1C-E14D-904B-B5EC-FF0A6C6B6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1660" y="3456824"/>
                <a:ext cx="49392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If a shift to pension income occurs – extra deductions</a:t>
            </a:r>
          </a:p>
        </p:txBody>
      </p:sp>
      <p:sp>
        <p:nvSpPr>
          <p:cNvPr id="40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FFFFFF"/>
                </a:solidFill>
              </a:rPr>
              <a:t>PART 2: Extras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" y="1095375"/>
            <a:ext cx="8140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If corp. contributes $ 599,242 as “terminal funding”….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96F5F2D-2C91-8540-9992-836DE559BE59}"/>
              </a:ext>
            </a:extLst>
          </p:cNvPr>
          <p:cNvSpPr txBox="1">
            <a:spLocks/>
          </p:cNvSpPr>
          <p:nvPr/>
        </p:nvSpPr>
        <p:spPr>
          <a:xfrm>
            <a:off x="920750" y="4966766"/>
            <a:ext cx="8305799" cy="3759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CE23A-80AB-1640-BD55-7D7F2A0F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4" y="1984998"/>
            <a:ext cx="8140700" cy="2981768"/>
          </a:xfrm>
          <a:prstGeom prst="rect">
            <a:avLst/>
          </a:prstGeom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971680A7-182D-D247-9419-E66F263BDE34}"/>
              </a:ext>
            </a:extLst>
          </p:cNvPr>
          <p:cNvSpPr/>
          <p:nvPr/>
        </p:nvSpPr>
        <p:spPr>
          <a:xfrm>
            <a:off x="653264" y="3455653"/>
            <a:ext cx="8067900" cy="276394"/>
          </a:xfrm>
          <a:prstGeom prst="frame">
            <a:avLst>
              <a:gd name="adj1" fmla="val 6188"/>
            </a:avLst>
          </a:prstGeom>
          <a:solidFill>
            <a:srgbClr val="FF0000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21CA1C-E14D-904B-B5EC-FF0A6C6B6373}"/>
                  </a:ext>
                </a:extLst>
              </p14:cNvPr>
              <p14:cNvContentPartPr/>
              <p14:nvPr/>
            </p14:nvContentPartPr>
            <p14:xfrm>
              <a:off x="8297596" y="3576930"/>
              <a:ext cx="386280" cy="1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21CA1C-E14D-904B-B5EC-FF0A6C6B6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3596" y="3468930"/>
                <a:ext cx="49392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If a shift to pension income occurs – extra deductions</a:t>
            </a:r>
          </a:p>
        </p:txBody>
      </p:sp>
      <p:sp>
        <p:nvSpPr>
          <p:cNvPr id="40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FFFFFF"/>
                </a:solidFill>
              </a:rPr>
              <a:t>PART 2: Extras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" y="1095375"/>
            <a:ext cx="8140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Business Owner’s income jumps to $185,509 at age 62…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96F5F2D-2C91-8540-9992-836DE559BE59}"/>
              </a:ext>
            </a:extLst>
          </p:cNvPr>
          <p:cNvSpPr txBox="1">
            <a:spLocks/>
          </p:cNvSpPr>
          <p:nvPr/>
        </p:nvSpPr>
        <p:spPr>
          <a:xfrm>
            <a:off x="920750" y="4966766"/>
            <a:ext cx="8305799" cy="3759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CE23A-80AB-1640-BD55-7D7F2A0F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4" y="1984998"/>
            <a:ext cx="8140700" cy="2981768"/>
          </a:xfrm>
          <a:prstGeom prst="rect">
            <a:avLst/>
          </a:prstGeom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971680A7-182D-D247-9419-E66F263BDE34}"/>
              </a:ext>
            </a:extLst>
          </p:cNvPr>
          <p:cNvSpPr/>
          <p:nvPr/>
        </p:nvSpPr>
        <p:spPr>
          <a:xfrm>
            <a:off x="653264" y="3455653"/>
            <a:ext cx="8067900" cy="276394"/>
          </a:xfrm>
          <a:prstGeom prst="frame">
            <a:avLst>
              <a:gd name="adj1" fmla="val 6188"/>
            </a:avLst>
          </a:prstGeom>
          <a:solidFill>
            <a:srgbClr val="FF0000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9700B-5469-4E43-A84E-2EB329B92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354" y="3263650"/>
            <a:ext cx="889000" cy="660400"/>
          </a:xfrm>
          <a:prstGeom prst="rect">
            <a:avLst/>
          </a:prstGeom>
        </p:spPr>
      </p:pic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AC80F52B-1D9E-9949-BD13-E530010E9C47}"/>
              </a:ext>
            </a:extLst>
          </p:cNvPr>
          <p:cNvSpPr/>
          <p:nvPr/>
        </p:nvSpPr>
        <p:spPr>
          <a:xfrm>
            <a:off x="1828800" y="3078866"/>
            <a:ext cx="1713054" cy="350134"/>
          </a:xfrm>
          <a:prstGeom prst="curvedDownArrow">
            <a:avLst/>
          </a:prstGeom>
          <a:solidFill>
            <a:schemeClr val="accent2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8B39C-FFF3-8242-826D-A83D1EB7EADD}"/>
              </a:ext>
            </a:extLst>
          </p:cNvPr>
          <p:cNvSpPr txBox="1"/>
          <p:nvPr/>
        </p:nvSpPr>
        <p:spPr>
          <a:xfrm>
            <a:off x="4132162" y="5208608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dirty="0">
                <a:solidFill>
                  <a:srgbClr val="FF0000"/>
                </a:solidFill>
              </a:rPr>
              <a:t>An extra $54,559 annually !</a:t>
            </a:r>
          </a:p>
        </p:txBody>
      </p:sp>
    </p:spTree>
    <p:extLst>
      <p:ext uri="{BB962C8B-B14F-4D97-AF65-F5344CB8AC3E}">
        <p14:creationId xmlns:p14="http://schemas.microsoft.com/office/powerpoint/2010/main" val="8893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74" y="1431766"/>
            <a:ext cx="1957742" cy="239426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41431"/>
            <a:ext cx="6883400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Are you ready for a PPP</a:t>
            </a:r>
            <a:r>
              <a:rPr lang="en-US" sz="2000" baseline="30000" dirty="0">
                <a:latin typeface="Georgia" panose="02040502050405020303" pitchFamily="18" charset="0"/>
              </a:rPr>
              <a:t>®</a:t>
            </a:r>
            <a:r>
              <a:rPr lang="en-US" sz="2000" dirty="0">
                <a:latin typeface="Georgia" panose="02040502050405020303" pitchFamily="18" charset="0"/>
              </a:rPr>
              <a:t> upgrade?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218E9-C3EE-4691-8D26-0A336D38A4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979549"/>
            <a:ext cx="8305799" cy="375974"/>
          </a:xfrm>
        </p:spPr>
        <p:txBody>
          <a:bodyPr/>
          <a:lstStyle/>
          <a:p>
            <a:pPr algn="ctr"/>
            <a:r>
              <a:rPr lang="en-US" sz="2400" dirty="0"/>
              <a:t>Ask Yourself These Questions?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6C6C3DC-C058-4B38-A78F-5283A01BFE97}"/>
              </a:ext>
            </a:extLst>
          </p:cNvPr>
          <p:cNvSpPr/>
          <p:nvPr/>
        </p:nvSpPr>
        <p:spPr>
          <a:xfrm>
            <a:off x="951056" y="1832400"/>
            <a:ext cx="3792394" cy="914400"/>
          </a:xfrm>
          <a:prstGeom prst="homePlat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7315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want to pay less tax than 98% of Canadians?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38E6437-0629-49FB-8367-D2D8ABE21DBC}"/>
              </a:ext>
            </a:extLst>
          </p:cNvPr>
          <p:cNvSpPr/>
          <p:nvPr/>
        </p:nvSpPr>
        <p:spPr>
          <a:xfrm>
            <a:off x="951056" y="3219351"/>
            <a:ext cx="3792394" cy="914400"/>
          </a:xfrm>
          <a:prstGeom prst="homePlate">
            <a:avLst/>
          </a:prstGeom>
          <a:solidFill>
            <a:srgbClr val="00A1AD"/>
          </a:solidFill>
          <a:ln w="19050">
            <a:solidFill>
              <a:srgbClr val="00A1AD"/>
            </a:solidFill>
          </a:ln>
        </p:spPr>
        <p:txBody>
          <a:bodyPr lIns="7315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want to maximize my retirement income?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A87F89E-2EE2-4F8D-A65E-7CD9BDF59D85}"/>
              </a:ext>
            </a:extLst>
          </p:cNvPr>
          <p:cNvSpPr/>
          <p:nvPr/>
        </p:nvSpPr>
        <p:spPr>
          <a:xfrm>
            <a:off x="951056" y="4606301"/>
            <a:ext cx="3792394" cy="914400"/>
          </a:xfrm>
          <a:prstGeom prst="homePlate">
            <a:avLst/>
          </a:prstGeom>
          <a:solidFill>
            <a:srgbClr val="A03123"/>
          </a:solidFill>
          <a:ln w="19050">
            <a:solidFill>
              <a:srgbClr val="A03123"/>
            </a:solidFill>
          </a:ln>
        </p:spPr>
        <p:txBody>
          <a:bodyPr lIns="7315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want the tax refunds to pay for the cost of the program instead of coming out of my pocket?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63E7A2-1FD3-464D-B796-D7BDC0C8E7B1}"/>
              </a:ext>
            </a:extLst>
          </p:cNvPr>
          <p:cNvGrpSpPr/>
          <p:nvPr/>
        </p:nvGrpSpPr>
        <p:grpSpPr>
          <a:xfrm>
            <a:off x="431800" y="1740960"/>
            <a:ext cx="1097280" cy="1097280"/>
            <a:chOff x="431800" y="1740960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D755A7-921F-4C2E-B036-84BFC89ACE4C}"/>
                </a:ext>
              </a:extLst>
            </p:cNvPr>
            <p:cNvSpPr/>
            <p:nvPr/>
          </p:nvSpPr>
          <p:spPr>
            <a:xfrm>
              <a:off x="431800" y="1740960"/>
              <a:ext cx="731520" cy="73152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040D0DA-0831-4F17-A1C6-3CCBD822F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87" y="1865324"/>
              <a:ext cx="438371" cy="4675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8DA099-60B0-4C45-ADC5-6C7E70D3400C}"/>
              </a:ext>
            </a:extLst>
          </p:cNvPr>
          <p:cNvGrpSpPr/>
          <p:nvPr/>
        </p:nvGrpSpPr>
        <p:grpSpPr>
          <a:xfrm>
            <a:off x="431800" y="4514861"/>
            <a:ext cx="1097280" cy="1097280"/>
            <a:chOff x="431800" y="4514861"/>
            <a:chExt cx="1097280" cy="10972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A2B33AF-FBA7-4FAA-B52A-424814683682}"/>
                </a:ext>
              </a:extLst>
            </p:cNvPr>
            <p:cNvSpPr/>
            <p:nvPr/>
          </p:nvSpPr>
          <p:spPr>
            <a:xfrm>
              <a:off x="431800" y="4514861"/>
              <a:ext cx="1097280" cy="1097280"/>
            </a:xfrm>
            <a:prstGeom prst="ellipse">
              <a:avLst/>
            </a:prstGeom>
            <a:solidFill>
              <a:srgbClr val="A03123"/>
            </a:solidFill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42" y="4742855"/>
              <a:ext cx="622774" cy="63746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D3AB7-A60D-4D48-AE7B-A9BD49D404A0}"/>
              </a:ext>
            </a:extLst>
          </p:cNvPr>
          <p:cNvGrpSpPr/>
          <p:nvPr/>
        </p:nvGrpSpPr>
        <p:grpSpPr>
          <a:xfrm>
            <a:off x="431800" y="3127911"/>
            <a:ext cx="1097280" cy="1097280"/>
            <a:chOff x="431800" y="3127911"/>
            <a:chExt cx="1097280" cy="10972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D4612B-61B1-4893-A1C6-950AB0B6BCB7}"/>
                </a:ext>
              </a:extLst>
            </p:cNvPr>
            <p:cNvSpPr/>
            <p:nvPr/>
          </p:nvSpPr>
          <p:spPr>
            <a:xfrm>
              <a:off x="431800" y="3127911"/>
              <a:ext cx="1097280" cy="1097280"/>
            </a:xfrm>
            <a:prstGeom prst="ellipse">
              <a:avLst/>
            </a:prstGeom>
            <a:solidFill>
              <a:srgbClr val="00A1AD"/>
            </a:solidFill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1" y="3275855"/>
              <a:ext cx="645886" cy="784786"/>
            </a:xfrm>
            <a:prstGeom prst="rect">
              <a:avLst/>
            </a:prstGeom>
          </p:spPr>
        </p:pic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514" y="2041601"/>
            <a:ext cx="3577804" cy="40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9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Use Pension Income Splitting Rules as well…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44CA8-C3F9-4FDC-9C2A-637DA4D1E59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But there is more: since this annual pension is now eligible for income-splitting: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0E8CC-83B6-4833-BDA8-E710E3DA1C6E}"/>
              </a:ext>
            </a:extLst>
          </p:cNvPr>
          <p:cNvSpPr txBox="1"/>
          <p:nvPr/>
        </p:nvSpPr>
        <p:spPr>
          <a:xfrm>
            <a:off x="436604" y="5174871"/>
            <a:ext cx="8275596" cy="740154"/>
          </a:xfrm>
          <a:prstGeom prst="leftRightArrow">
            <a:avLst>
              <a:gd name="adj1" fmla="val 100000"/>
              <a:gd name="adj2" fmla="val 73952"/>
            </a:avLst>
          </a:prstGeom>
          <a:solidFill>
            <a:srgbClr val="E28432"/>
          </a:solidFill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>
            <a:noAutofit/>
          </a:bodyPr>
          <a:lstStyle>
            <a:defPPr>
              <a:defRPr lang="en-US"/>
            </a:defPPr>
            <a:lvl1pPr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600" b="1" dirty="0"/>
              <a:t>Not bad given that the most expensive version of the PPP has an annual cost of the PPP is $3,300…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1224" y="1629597"/>
            <a:ext cx="172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FF0000"/>
                </a:solidFill>
              </a:rPr>
              <a:t>$185,509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55249" y="3143934"/>
            <a:ext cx="2228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But if split 50%-50% with spouse…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30874" y="1459198"/>
            <a:ext cx="17099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$92,754.50 yields tax of $20,338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X2 = $40,676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95863" y="4210734"/>
            <a:ext cx="2479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Owner and spouse just saved $</a:t>
            </a:r>
            <a:r>
              <a:rPr lang="en-US" b="1" dirty="0">
                <a:solidFill>
                  <a:srgbClr val="FF0000"/>
                </a:solidFill>
              </a:rPr>
              <a:t>20,944</a:t>
            </a:r>
            <a:r>
              <a:rPr lang="en-US" dirty="0">
                <a:solidFill>
                  <a:srgbClr val="4B4F54"/>
                </a:solidFill>
              </a:rPr>
              <a:t> annually in taxes !!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2714" y="4096012"/>
            <a:ext cx="3153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If no income-splitting Tax in Ontario is approx. $61,620</a:t>
            </a:r>
          </a:p>
        </p:txBody>
      </p:sp>
      <p:cxnSp>
        <p:nvCxnSpPr>
          <p:cNvPr id="22" name="Elbow Connector 21"/>
          <p:cNvCxnSpPr>
            <a:stCxn id="15" idx="4"/>
            <a:endCxn id="16" idx="2"/>
          </p:cNvCxnSpPr>
          <p:nvPr/>
        </p:nvCxnSpPr>
        <p:spPr>
          <a:xfrm rot="16200000" flipH="1">
            <a:off x="5290212" y="2437165"/>
            <a:ext cx="1888789" cy="798535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2"/>
            <a:endCxn id="13" idx="0"/>
          </p:cNvCxnSpPr>
          <p:nvPr/>
        </p:nvCxnSpPr>
        <p:spPr>
          <a:xfrm rot="10800000" flipV="1">
            <a:off x="3742739" y="1589071"/>
            <a:ext cx="1789632" cy="833942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cxnSpLocks/>
            <a:stCxn id="13" idx="2"/>
            <a:endCxn id="10" idx="0"/>
          </p:cNvCxnSpPr>
          <p:nvPr/>
        </p:nvCxnSpPr>
        <p:spPr>
          <a:xfrm rot="10800000" flipV="1">
            <a:off x="2425683" y="2725981"/>
            <a:ext cx="1014089" cy="643148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2"/>
            <a:endCxn id="9" idx="4"/>
          </p:cNvCxnSpPr>
          <p:nvPr/>
        </p:nvCxnSpPr>
        <p:spPr>
          <a:xfrm rot="10800000">
            <a:off x="734768" y="2183067"/>
            <a:ext cx="1387946" cy="1489031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9" y="1413368"/>
            <a:ext cx="695004" cy="105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60" y="4097683"/>
            <a:ext cx="698340" cy="884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33" y="3079768"/>
            <a:ext cx="1082180" cy="10070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52" y="2066406"/>
            <a:ext cx="947797" cy="969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32" y="1229527"/>
            <a:ext cx="933062" cy="1170170"/>
          </a:xfrm>
          <a:prstGeom prst="rect">
            <a:avLst/>
          </a:prstGeom>
        </p:spPr>
      </p:pic>
      <p:sp>
        <p:nvSpPr>
          <p:cNvPr id="25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2: Extras</a:t>
            </a:r>
          </a:p>
        </p:txBody>
      </p:sp>
      <p:sp>
        <p:nvSpPr>
          <p:cNvPr id="9" name="Oval 8"/>
          <p:cNvSpPr/>
          <p:nvPr/>
        </p:nvSpPr>
        <p:spPr>
          <a:xfrm>
            <a:off x="431800" y="1577130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122714" y="3369129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439771" y="2423013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32371" y="1286103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6633874" y="3477860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89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4" grpId="0"/>
      <p:bldP spid="17" grpId="0"/>
      <p:bldP spid="18" grpId="0"/>
      <p:bldP spid="19" grpId="0"/>
      <p:bldP spid="20" grpId="0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44CA8-C3F9-4FDC-9C2A-637DA4D1E59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Another way to look at it: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0E8CC-83B6-4833-BDA8-E710E3DA1C6E}"/>
              </a:ext>
            </a:extLst>
          </p:cNvPr>
          <p:cNvSpPr txBox="1"/>
          <p:nvPr/>
        </p:nvSpPr>
        <p:spPr>
          <a:xfrm>
            <a:off x="436604" y="5174871"/>
            <a:ext cx="8275596" cy="740154"/>
          </a:xfrm>
          <a:prstGeom prst="leftRightArrow">
            <a:avLst>
              <a:gd name="adj1" fmla="val 100000"/>
              <a:gd name="adj2" fmla="val 73952"/>
            </a:avLst>
          </a:prstGeom>
          <a:solidFill>
            <a:srgbClr val="E28432"/>
          </a:solidFill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>
            <a:noAutofit/>
          </a:bodyPr>
          <a:lstStyle>
            <a:defPPr>
              <a:defRPr lang="en-US"/>
            </a:defPPr>
            <a:lvl1pPr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600" b="1" dirty="0"/>
              <a:t>Perhaps a post-COVID vacation to the Caribbean every year thanks to the PPP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30874" y="1459198"/>
            <a:ext cx="1709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But $3,300 is payable to INTEGRIS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95863" y="4210734"/>
            <a:ext cx="2479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Client has a surplus every year of $</a:t>
            </a:r>
            <a:r>
              <a:rPr lang="en-US" dirty="0">
                <a:solidFill>
                  <a:srgbClr val="FF0000"/>
                </a:solidFill>
              </a:rPr>
              <a:t>17,644</a:t>
            </a:r>
            <a:r>
              <a:rPr lang="en-US" dirty="0">
                <a:solidFill>
                  <a:srgbClr val="4B4F54"/>
                </a:solidFill>
              </a:rPr>
              <a:t>!!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2714" y="4096012"/>
            <a:ext cx="3153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2567"/>
              </a:buClr>
            </a:pPr>
            <a:r>
              <a:rPr lang="en-US" dirty="0">
                <a:solidFill>
                  <a:srgbClr val="4B4F54"/>
                </a:solidFill>
              </a:rPr>
              <a:t>PPP income splitting rules generates $</a:t>
            </a:r>
            <a:r>
              <a:rPr lang="en-US" dirty="0">
                <a:solidFill>
                  <a:srgbClr val="FF0000"/>
                </a:solidFill>
              </a:rPr>
              <a:t>20,944</a:t>
            </a:r>
            <a:r>
              <a:rPr lang="en-US" dirty="0">
                <a:solidFill>
                  <a:srgbClr val="4B4F54"/>
                </a:solidFill>
              </a:rPr>
              <a:t> per year in taxes saved</a:t>
            </a:r>
          </a:p>
        </p:txBody>
      </p:sp>
      <p:cxnSp>
        <p:nvCxnSpPr>
          <p:cNvPr id="22" name="Elbow Connector 21"/>
          <p:cNvCxnSpPr>
            <a:stCxn id="15" idx="4"/>
            <a:endCxn id="16" idx="2"/>
          </p:cNvCxnSpPr>
          <p:nvPr/>
        </p:nvCxnSpPr>
        <p:spPr>
          <a:xfrm rot="16200000" flipH="1">
            <a:off x="5290212" y="2437165"/>
            <a:ext cx="1888789" cy="798535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2"/>
            <a:endCxn id="13" idx="0"/>
          </p:cNvCxnSpPr>
          <p:nvPr/>
        </p:nvCxnSpPr>
        <p:spPr>
          <a:xfrm rot="10800000" flipV="1">
            <a:off x="3742739" y="1589071"/>
            <a:ext cx="1789632" cy="833942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cxnSpLocks/>
            <a:stCxn id="13" idx="2"/>
            <a:endCxn id="10" idx="0"/>
          </p:cNvCxnSpPr>
          <p:nvPr/>
        </p:nvCxnSpPr>
        <p:spPr>
          <a:xfrm rot="10800000" flipV="1">
            <a:off x="2425683" y="2725981"/>
            <a:ext cx="1014089" cy="643148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2"/>
            <a:endCxn id="9" idx="4"/>
          </p:cNvCxnSpPr>
          <p:nvPr/>
        </p:nvCxnSpPr>
        <p:spPr>
          <a:xfrm rot="10800000">
            <a:off x="734768" y="2183067"/>
            <a:ext cx="1387946" cy="1489031"/>
          </a:xfrm>
          <a:prstGeom prst="bentConnector2">
            <a:avLst/>
          </a:prstGeom>
          <a:ln w="38100">
            <a:solidFill>
              <a:srgbClr val="644B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9" y="1413368"/>
            <a:ext cx="695004" cy="105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60" y="4097683"/>
            <a:ext cx="698340" cy="884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33" y="3079768"/>
            <a:ext cx="1082180" cy="10070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52" y="2066406"/>
            <a:ext cx="947797" cy="969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32" y="1229527"/>
            <a:ext cx="933062" cy="1170170"/>
          </a:xfrm>
          <a:prstGeom prst="rect">
            <a:avLst/>
          </a:prstGeom>
        </p:spPr>
      </p:pic>
      <p:sp>
        <p:nvSpPr>
          <p:cNvPr id="25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2: Extras</a:t>
            </a:r>
          </a:p>
        </p:txBody>
      </p:sp>
      <p:sp>
        <p:nvSpPr>
          <p:cNvPr id="9" name="Oval 8"/>
          <p:cNvSpPr/>
          <p:nvPr/>
        </p:nvSpPr>
        <p:spPr>
          <a:xfrm>
            <a:off x="431800" y="1577130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122714" y="3369129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439771" y="2423013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32371" y="1286103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6633874" y="3477860"/>
            <a:ext cx="605936" cy="605936"/>
          </a:xfrm>
          <a:prstGeom prst="ellipse">
            <a:avLst/>
          </a:prstGeom>
          <a:gradFill flip="none" rotWithShape="1">
            <a:gsLst>
              <a:gs pos="0">
                <a:srgbClr val="644B78">
                  <a:shade val="30000"/>
                  <a:satMod val="115000"/>
                </a:srgbClr>
              </a:gs>
              <a:gs pos="50000">
                <a:srgbClr val="644B78">
                  <a:shade val="67500"/>
                  <a:satMod val="115000"/>
                </a:srgbClr>
              </a:gs>
              <a:gs pos="100000">
                <a:srgbClr val="644B78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1651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09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8" grpId="0"/>
      <p:bldP spid="19" grpId="0"/>
      <p:bldP spid="20" grpId="0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CCE3-1B77-0E48-AC2A-5826BEBF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3028D-87C1-CE4C-9D2F-732ACEC3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is substantially wealthier in retirement than had he relied on the RRSP.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 has saved substantially more tax than had he stayed in RRSP.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Couple saves tons of personal tax each year thanks to income splitting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cost of the program are borne by tax refunds/savings not from the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PLUS:</a:t>
            </a:r>
          </a:p>
          <a:p>
            <a:pPr marL="429750" lvl="1" indent="-285750"/>
            <a:r>
              <a:rPr lang="en-US" dirty="0"/>
              <a:t>Highest level of creditor protection in Canada</a:t>
            </a:r>
          </a:p>
          <a:p>
            <a:pPr marL="429750" lvl="1" indent="-285750"/>
            <a:r>
              <a:rPr lang="en-US" dirty="0"/>
              <a:t>Superior investment options (not restricted to RRSP eligible asset classes)</a:t>
            </a:r>
          </a:p>
          <a:p>
            <a:pPr marL="429750" lvl="1" indent="-285750"/>
            <a:r>
              <a:rPr lang="en-US" dirty="0"/>
              <a:t>Fiduciary oversight provided by team of pension lawyers at INTEGRIS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AED56-9A1C-2040-BCED-B36D40A37F3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74" y="1431766"/>
            <a:ext cx="1957742" cy="239426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301752"/>
            <a:ext cx="6883400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Are you ready for a PPP</a:t>
            </a:r>
            <a:r>
              <a:rPr lang="en-US" sz="2000" baseline="30000" dirty="0">
                <a:latin typeface="Georgia" panose="02040502050405020303" pitchFamily="18" charset="0"/>
              </a:rPr>
              <a:t>®</a:t>
            </a:r>
            <a:r>
              <a:rPr lang="en-US" sz="2000" dirty="0">
                <a:latin typeface="Georgia" panose="02040502050405020303" pitchFamily="18" charset="0"/>
              </a:rPr>
              <a:t> upgrade?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218E9-C3EE-4691-8D26-0A336D38A4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979549"/>
            <a:ext cx="8305799" cy="375974"/>
          </a:xfrm>
        </p:spPr>
        <p:txBody>
          <a:bodyPr/>
          <a:lstStyle/>
          <a:p>
            <a:pPr algn="ctr"/>
            <a:r>
              <a:rPr lang="en-US" sz="2400" dirty="0"/>
              <a:t>Ask Yourself These Questions?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6C6C3DC-C058-4B38-A78F-5283A01BFE97}"/>
              </a:ext>
            </a:extLst>
          </p:cNvPr>
          <p:cNvSpPr/>
          <p:nvPr/>
        </p:nvSpPr>
        <p:spPr>
          <a:xfrm>
            <a:off x="951056" y="1832400"/>
            <a:ext cx="3792394" cy="914400"/>
          </a:xfrm>
          <a:prstGeom prst="homePlat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7315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want to pay less tax than 98% of Canadians?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38E6437-0629-49FB-8367-D2D8ABE21DBC}"/>
              </a:ext>
            </a:extLst>
          </p:cNvPr>
          <p:cNvSpPr/>
          <p:nvPr/>
        </p:nvSpPr>
        <p:spPr>
          <a:xfrm>
            <a:off x="951056" y="3219351"/>
            <a:ext cx="3792394" cy="914400"/>
          </a:xfrm>
          <a:prstGeom prst="homePlate">
            <a:avLst/>
          </a:prstGeom>
          <a:solidFill>
            <a:srgbClr val="00A1AD"/>
          </a:solidFill>
          <a:ln w="19050">
            <a:solidFill>
              <a:srgbClr val="00A1AD"/>
            </a:solidFill>
          </a:ln>
        </p:spPr>
        <p:txBody>
          <a:bodyPr lIns="7315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want to maximize my retirement income?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A87F89E-2EE2-4F8D-A65E-7CD9BDF59D85}"/>
              </a:ext>
            </a:extLst>
          </p:cNvPr>
          <p:cNvSpPr/>
          <p:nvPr/>
        </p:nvSpPr>
        <p:spPr>
          <a:xfrm>
            <a:off x="951056" y="4606301"/>
            <a:ext cx="3792394" cy="914400"/>
          </a:xfrm>
          <a:prstGeom prst="homePlate">
            <a:avLst/>
          </a:prstGeom>
          <a:solidFill>
            <a:srgbClr val="A03123"/>
          </a:solidFill>
          <a:ln w="19050">
            <a:solidFill>
              <a:srgbClr val="A03123"/>
            </a:solidFill>
          </a:ln>
        </p:spPr>
        <p:txBody>
          <a:bodyPr lIns="7315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want the tax refunds to pay for the cost of the program instead of coming out of my pocket?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63E7A2-1FD3-464D-B796-D7BDC0C8E7B1}"/>
              </a:ext>
            </a:extLst>
          </p:cNvPr>
          <p:cNvGrpSpPr/>
          <p:nvPr/>
        </p:nvGrpSpPr>
        <p:grpSpPr>
          <a:xfrm>
            <a:off x="431800" y="1740960"/>
            <a:ext cx="1097280" cy="1097280"/>
            <a:chOff x="431800" y="1740960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D755A7-921F-4C2E-B036-84BFC89ACE4C}"/>
                </a:ext>
              </a:extLst>
            </p:cNvPr>
            <p:cNvSpPr/>
            <p:nvPr/>
          </p:nvSpPr>
          <p:spPr>
            <a:xfrm>
              <a:off x="431800" y="1740960"/>
              <a:ext cx="731520" cy="73152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040D0DA-0831-4F17-A1C6-3CCBD822F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87" y="1865324"/>
              <a:ext cx="438371" cy="4675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8DA099-60B0-4C45-ADC5-6C7E70D3400C}"/>
              </a:ext>
            </a:extLst>
          </p:cNvPr>
          <p:cNvGrpSpPr/>
          <p:nvPr/>
        </p:nvGrpSpPr>
        <p:grpSpPr>
          <a:xfrm>
            <a:off x="431800" y="4514861"/>
            <a:ext cx="1097280" cy="1097280"/>
            <a:chOff x="431800" y="4514861"/>
            <a:chExt cx="1097280" cy="10972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A2B33AF-FBA7-4FAA-B52A-424814683682}"/>
                </a:ext>
              </a:extLst>
            </p:cNvPr>
            <p:cNvSpPr/>
            <p:nvPr/>
          </p:nvSpPr>
          <p:spPr>
            <a:xfrm>
              <a:off x="431800" y="4514861"/>
              <a:ext cx="1097280" cy="1097280"/>
            </a:xfrm>
            <a:prstGeom prst="ellipse">
              <a:avLst/>
            </a:prstGeom>
            <a:solidFill>
              <a:srgbClr val="A03123"/>
            </a:solidFill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42" y="4742855"/>
              <a:ext cx="622774" cy="63746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D3AB7-A60D-4D48-AE7B-A9BD49D404A0}"/>
              </a:ext>
            </a:extLst>
          </p:cNvPr>
          <p:cNvGrpSpPr/>
          <p:nvPr/>
        </p:nvGrpSpPr>
        <p:grpSpPr>
          <a:xfrm>
            <a:off x="431800" y="3127911"/>
            <a:ext cx="1097280" cy="1097280"/>
            <a:chOff x="431800" y="3127911"/>
            <a:chExt cx="1097280" cy="10972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D4612B-61B1-4893-A1C6-950AB0B6BCB7}"/>
                </a:ext>
              </a:extLst>
            </p:cNvPr>
            <p:cNvSpPr/>
            <p:nvPr/>
          </p:nvSpPr>
          <p:spPr>
            <a:xfrm>
              <a:off x="431800" y="3127911"/>
              <a:ext cx="1097280" cy="1097280"/>
            </a:xfrm>
            <a:prstGeom prst="ellipse">
              <a:avLst/>
            </a:prstGeom>
            <a:solidFill>
              <a:srgbClr val="00A1AD"/>
            </a:solidFill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1" y="3275855"/>
              <a:ext cx="645886" cy="784786"/>
            </a:xfrm>
            <a:prstGeom prst="rect">
              <a:avLst/>
            </a:prstGeom>
          </p:spPr>
        </p:pic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514" y="2041601"/>
            <a:ext cx="3577804" cy="40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entagon 12">
            <a:extLst>
              <a:ext uri="{FF2B5EF4-FFF2-40B4-BE49-F238E27FC236}">
                <a16:creationId xmlns:a16="http://schemas.microsoft.com/office/drawing/2014/main" id="{45BFF0D1-F54B-4862-B5F8-4C809959D6A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3: Conclusion</a:t>
            </a:r>
          </a:p>
        </p:txBody>
      </p:sp>
    </p:spTree>
    <p:extLst>
      <p:ext uri="{BB962C8B-B14F-4D97-AF65-F5344CB8AC3E}">
        <p14:creationId xmlns:p14="http://schemas.microsoft.com/office/powerpoint/2010/main" val="14774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9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1" y="913725"/>
            <a:ext cx="8175869" cy="5283575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118945" y="1969477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4965378" y="1961529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637691" y="33629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Your Client’s</a:t>
            </a:r>
            <a:br>
              <a:rPr lang="en-US" dirty="0">
                <a:solidFill>
                  <a:schemeClr val="accent6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Personal Pension Plan value chain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97" y="2699238"/>
            <a:ext cx="1653085" cy="123981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601882" y="1987033"/>
            <a:ext cx="48421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1. Past Service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93CA54-2571-48A3-AA05-6B0D4751DE79}"/>
              </a:ext>
            </a:extLst>
          </p:cNvPr>
          <p:cNvSpPr/>
          <p:nvPr/>
        </p:nvSpPr>
        <p:spPr>
          <a:xfrm>
            <a:off x="4325588" y="1981118"/>
            <a:ext cx="48421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2. Current Service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367E49-7774-4EE7-BDF3-0BCCD619EFCD}"/>
              </a:ext>
            </a:extLst>
          </p:cNvPr>
          <p:cNvSpPr/>
          <p:nvPr/>
        </p:nvSpPr>
        <p:spPr>
          <a:xfrm>
            <a:off x="1431287" y="1907517"/>
            <a:ext cx="574103" cy="37364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sz="800" dirty="0"/>
          </a:p>
        </p:txBody>
      </p:sp>
      <p:sp>
        <p:nvSpPr>
          <p:cNvPr id="56" name="Oval 55"/>
          <p:cNvSpPr/>
          <p:nvPr/>
        </p:nvSpPr>
        <p:spPr>
          <a:xfrm>
            <a:off x="1335781" y="1760859"/>
            <a:ext cx="228600" cy="2286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5C6239-2E98-4ADE-8D71-ECF59D722872}"/>
              </a:ext>
            </a:extLst>
          </p:cNvPr>
          <p:cNvSpPr/>
          <p:nvPr/>
        </p:nvSpPr>
        <p:spPr>
          <a:xfrm>
            <a:off x="5492565" y="1998406"/>
            <a:ext cx="48421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3. RRSP double dip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1E1FBE-5B5C-41DB-9743-C87448D52EAD}"/>
              </a:ext>
            </a:extLst>
          </p:cNvPr>
          <p:cNvSpPr/>
          <p:nvPr/>
        </p:nvSpPr>
        <p:spPr>
          <a:xfrm>
            <a:off x="5307823" y="4633519"/>
            <a:ext cx="574103" cy="37364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sz="8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2372798-1707-4464-81A2-EA9EEBA9DC87}"/>
              </a:ext>
            </a:extLst>
          </p:cNvPr>
          <p:cNvSpPr/>
          <p:nvPr/>
        </p:nvSpPr>
        <p:spPr>
          <a:xfrm>
            <a:off x="5179561" y="4477029"/>
            <a:ext cx="228600" cy="2286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2" name="Right Arrow 6">
            <a:extLst>
              <a:ext uri="{FF2B5EF4-FFF2-40B4-BE49-F238E27FC236}">
                <a16:creationId xmlns:a16="http://schemas.microsoft.com/office/drawing/2014/main" id="{2D9AE8F0-9906-416F-A46C-4FA45EE1AC69}"/>
              </a:ext>
            </a:extLst>
          </p:cNvPr>
          <p:cNvSpPr/>
          <p:nvPr/>
        </p:nvSpPr>
        <p:spPr>
          <a:xfrm>
            <a:off x="6698169" y="1974393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105A63-3517-4E88-B727-D555BB35F82E}"/>
              </a:ext>
            </a:extLst>
          </p:cNvPr>
          <p:cNvSpPr/>
          <p:nvPr/>
        </p:nvSpPr>
        <p:spPr>
          <a:xfrm>
            <a:off x="7231034" y="2138621"/>
            <a:ext cx="484218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4. Interest </a:t>
            </a:r>
          </a:p>
        </p:txBody>
      </p:sp>
      <p:sp>
        <p:nvSpPr>
          <p:cNvPr id="64" name="Right Arrow 6">
            <a:extLst>
              <a:ext uri="{FF2B5EF4-FFF2-40B4-BE49-F238E27FC236}">
                <a16:creationId xmlns:a16="http://schemas.microsoft.com/office/drawing/2014/main" id="{9225F705-B8D9-4D4E-A22D-DA21FD118C0F}"/>
              </a:ext>
            </a:extLst>
          </p:cNvPr>
          <p:cNvSpPr/>
          <p:nvPr/>
        </p:nvSpPr>
        <p:spPr>
          <a:xfrm rot="3780000">
            <a:off x="8004278" y="2834717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BDE788-345A-4098-B1F6-559BA8306040}"/>
              </a:ext>
            </a:extLst>
          </p:cNvPr>
          <p:cNvSpPr/>
          <p:nvPr/>
        </p:nvSpPr>
        <p:spPr>
          <a:xfrm>
            <a:off x="7966081" y="4001144"/>
            <a:ext cx="48421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5. Special</a:t>
            </a:r>
          </a:p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Payments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C5D20E-F074-44D5-A776-36B7EE95B56A}"/>
              </a:ext>
            </a:extLst>
          </p:cNvPr>
          <p:cNvSpPr/>
          <p:nvPr/>
        </p:nvSpPr>
        <p:spPr>
          <a:xfrm>
            <a:off x="7073365" y="4679429"/>
            <a:ext cx="48421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6. Fee Deductibility</a:t>
            </a:r>
          </a:p>
        </p:txBody>
      </p:sp>
      <p:sp>
        <p:nvSpPr>
          <p:cNvPr id="67" name="Right Arrow 3">
            <a:extLst>
              <a:ext uri="{FF2B5EF4-FFF2-40B4-BE49-F238E27FC236}">
                <a16:creationId xmlns:a16="http://schemas.microsoft.com/office/drawing/2014/main" id="{59F5912D-53ED-4B4E-8758-28DEF5F7A6BF}"/>
              </a:ext>
            </a:extLst>
          </p:cNvPr>
          <p:cNvSpPr/>
          <p:nvPr/>
        </p:nvSpPr>
        <p:spPr>
          <a:xfrm flipH="1">
            <a:off x="4802809" y="4691535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E778A9F-008F-408D-BC50-264C9C10E70E}"/>
              </a:ext>
            </a:extLst>
          </p:cNvPr>
          <p:cNvSpPr/>
          <p:nvPr/>
        </p:nvSpPr>
        <p:spPr>
          <a:xfrm>
            <a:off x="3637569" y="4705653"/>
            <a:ext cx="48421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7. PA offset amount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CDE0BC3-AC22-4220-B099-19713B60A64A}"/>
              </a:ext>
            </a:extLst>
          </p:cNvPr>
          <p:cNvSpPr/>
          <p:nvPr/>
        </p:nvSpPr>
        <p:spPr>
          <a:xfrm>
            <a:off x="2243710" y="2486473"/>
            <a:ext cx="64008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9. HST Credit</a:t>
            </a:r>
            <a:endParaRPr lang="en-CA" sz="800" spc="-3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Right Arrow 6">
            <a:extLst>
              <a:ext uri="{FF2B5EF4-FFF2-40B4-BE49-F238E27FC236}">
                <a16:creationId xmlns:a16="http://schemas.microsoft.com/office/drawing/2014/main" id="{B4C4BBF9-27F3-41EB-B089-FA5354F56D98}"/>
              </a:ext>
            </a:extLst>
          </p:cNvPr>
          <p:cNvSpPr/>
          <p:nvPr/>
        </p:nvSpPr>
        <p:spPr>
          <a:xfrm>
            <a:off x="2982773" y="2456174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228B38-1DCC-42BF-8A5D-208DA372FCAA}"/>
              </a:ext>
            </a:extLst>
          </p:cNvPr>
          <p:cNvSpPr/>
          <p:nvPr/>
        </p:nvSpPr>
        <p:spPr>
          <a:xfrm>
            <a:off x="3422403" y="2397838"/>
            <a:ext cx="568976" cy="3854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sz="8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ED7C6CD-F0BB-4895-8B1A-66D55F86B952}"/>
              </a:ext>
            </a:extLst>
          </p:cNvPr>
          <p:cNvSpPr/>
          <p:nvPr/>
        </p:nvSpPr>
        <p:spPr>
          <a:xfrm>
            <a:off x="3310568" y="2251180"/>
            <a:ext cx="228600" cy="2286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263137-531A-4692-AF99-47CCE9B29D88}"/>
              </a:ext>
            </a:extLst>
          </p:cNvPr>
          <p:cNvSpPr/>
          <p:nvPr/>
        </p:nvSpPr>
        <p:spPr>
          <a:xfrm>
            <a:off x="4011282" y="4160310"/>
            <a:ext cx="568976" cy="3803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sz="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45CE065-BAF5-4B7F-B8C0-F925E1941769}"/>
              </a:ext>
            </a:extLst>
          </p:cNvPr>
          <p:cNvSpPr/>
          <p:nvPr/>
        </p:nvSpPr>
        <p:spPr>
          <a:xfrm>
            <a:off x="3915775" y="4013652"/>
            <a:ext cx="228600" cy="2286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773B9E-90FC-4387-931E-366B1D5B5738}"/>
              </a:ext>
            </a:extLst>
          </p:cNvPr>
          <p:cNvSpPr/>
          <p:nvPr/>
        </p:nvSpPr>
        <p:spPr>
          <a:xfrm>
            <a:off x="1559621" y="4180200"/>
            <a:ext cx="44780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8. Terminal</a:t>
            </a:r>
          </a:p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Funding</a:t>
            </a:r>
          </a:p>
        </p:txBody>
      </p:sp>
      <p:sp>
        <p:nvSpPr>
          <p:cNvPr id="76" name="Right Arrow 3">
            <a:extLst>
              <a:ext uri="{FF2B5EF4-FFF2-40B4-BE49-F238E27FC236}">
                <a16:creationId xmlns:a16="http://schemas.microsoft.com/office/drawing/2014/main" id="{7C250E01-6D97-4956-8F1D-B358CB0C9F2A}"/>
              </a:ext>
            </a:extLst>
          </p:cNvPr>
          <p:cNvSpPr/>
          <p:nvPr/>
        </p:nvSpPr>
        <p:spPr>
          <a:xfrm flipH="1">
            <a:off x="6490279" y="4694318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77" name="Right Arrow 3">
            <a:extLst>
              <a:ext uri="{FF2B5EF4-FFF2-40B4-BE49-F238E27FC236}">
                <a16:creationId xmlns:a16="http://schemas.microsoft.com/office/drawing/2014/main" id="{B81D0A0C-B0E9-4603-B190-0A33206B3708}"/>
              </a:ext>
            </a:extLst>
          </p:cNvPr>
          <p:cNvSpPr/>
          <p:nvPr/>
        </p:nvSpPr>
        <p:spPr>
          <a:xfrm rot="-960000" flipH="1">
            <a:off x="7592157" y="4388511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78" name="Right Arrow 3">
            <a:extLst>
              <a:ext uri="{FF2B5EF4-FFF2-40B4-BE49-F238E27FC236}">
                <a16:creationId xmlns:a16="http://schemas.microsoft.com/office/drawing/2014/main" id="{563266C5-A54E-4171-93E7-3ADBF294A104}"/>
              </a:ext>
            </a:extLst>
          </p:cNvPr>
          <p:cNvSpPr/>
          <p:nvPr/>
        </p:nvSpPr>
        <p:spPr>
          <a:xfrm flipH="1">
            <a:off x="2520556" y="4701578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79" name="Right Arrow 6">
            <a:extLst>
              <a:ext uri="{FF2B5EF4-FFF2-40B4-BE49-F238E27FC236}">
                <a16:creationId xmlns:a16="http://schemas.microsoft.com/office/drawing/2014/main" id="{A3557A85-02E9-4274-96C3-7E792962E83E}"/>
              </a:ext>
            </a:extLst>
          </p:cNvPr>
          <p:cNvSpPr/>
          <p:nvPr/>
        </p:nvSpPr>
        <p:spPr>
          <a:xfrm rot="17818478">
            <a:off x="1532076" y="3133898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FB50D7A-7DF9-4D28-92BA-7DB16768AD8F}"/>
              </a:ext>
            </a:extLst>
          </p:cNvPr>
          <p:cNvSpPr/>
          <p:nvPr/>
        </p:nvSpPr>
        <p:spPr>
          <a:xfrm>
            <a:off x="4607304" y="2486699"/>
            <a:ext cx="50517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10. </a:t>
            </a: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$2000/</a:t>
            </a:r>
            <a:r>
              <a:rPr lang="en-CA" sz="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yr</a:t>
            </a:r>
            <a:endParaRPr lang="en-CA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Pension credit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4F5767-2452-46D0-9A9B-09EC45133F14}"/>
              </a:ext>
            </a:extLst>
          </p:cNvPr>
          <p:cNvSpPr/>
          <p:nvPr/>
        </p:nvSpPr>
        <p:spPr>
          <a:xfrm>
            <a:off x="5728403" y="2443561"/>
            <a:ext cx="54060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11. Income-splitting</a:t>
            </a:r>
          </a:p>
        </p:txBody>
      </p:sp>
      <p:sp>
        <p:nvSpPr>
          <p:cNvPr id="82" name="Right Arrow 6">
            <a:extLst>
              <a:ext uri="{FF2B5EF4-FFF2-40B4-BE49-F238E27FC236}">
                <a16:creationId xmlns:a16="http://schemas.microsoft.com/office/drawing/2014/main" id="{56426BCE-2A4C-4C01-A8A8-C69F0764E09B}"/>
              </a:ext>
            </a:extLst>
          </p:cNvPr>
          <p:cNvSpPr/>
          <p:nvPr/>
        </p:nvSpPr>
        <p:spPr>
          <a:xfrm>
            <a:off x="6407986" y="2467347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0267718-170F-4D69-92AF-B59E6AADFF78}"/>
              </a:ext>
            </a:extLst>
          </p:cNvPr>
          <p:cNvSpPr/>
          <p:nvPr/>
        </p:nvSpPr>
        <p:spPr>
          <a:xfrm>
            <a:off x="6884358" y="2502282"/>
            <a:ext cx="58007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12. Ad hoc</a:t>
            </a:r>
          </a:p>
          <a:p>
            <a:pPr>
              <a:lnSpc>
                <a:spcPct val="90000"/>
              </a:lnSpc>
            </a:pPr>
            <a:r>
              <a:rPr lang="en-CA" sz="8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valuations</a:t>
            </a:r>
          </a:p>
        </p:txBody>
      </p:sp>
      <p:sp>
        <p:nvSpPr>
          <p:cNvPr id="84" name="Right Arrow 6">
            <a:extLst>
              <a:ext uri="{FF2B5EF4-FFF2-40B4-BE49-F238E27FC236}">
                <a16:creationId xmlns:a16="http://schemas.microsoft.com/office/drawing/2014/main" id="{3EF0C720-869C-48BC-9DF7-C5C31012CF78}"/>
              </a:ext>
            </a:extLst>
          </p:cNvPr>
          <p:cNvSpPr/>
          <p:nvPr/>
        </p:nvSpPr>
        <p:spPr>
          <a:xfrm rot="2727394">
            <a:off x="7401900" y="2812859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9FC803A-299D-49CF-8398-050475298CC7}"/>
              </a:ext>
            </a:extLst>
          </p:cNvPr>
          <p:cNvSpPr/>
          <p:nvPr/>
        </p:nvSpPr>
        <p:spPr>
          <a:xfrm>
            <a:off x="7575794" y="3317220"/>
            <a:ext cx="50517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13. </a:t>
            </a: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LTCGE</a:t>
            </a:r>
          </a:p>
          <a:p>
            <a:pPr>
              <a:lnSpc>
                <a:spcPct val="90000"/>
              </a:lnSpc>
            </a:pP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purification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78F594-FBF6-4E11-A191-FF9F455BE3A5}"/>
              </a:ext>
            </a:extLst>
          </p:cNvPr>
          <p:cNvSpPr/>
          <p:nvPr/>
        </p:nvSpPr>
        <p:spPr>
          <a:xfrm>
            <a:off x="6894869" y="4220955"/>
            <a:ext cx="55942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14. </a:t>
            </a: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Inter-gen.</a:t>
            </a:r>
          </a:p>
          <a:p>
            <a:pPr>
              <a:lnSpc>
                <a:spcPct val="90000"/>
              </a:lnSpc>
            </a:pP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Wealth </a:t>
            </a:r>
            <a:r>
              <a:rPr lang="en-CA" sz="7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trsf</a:t>
            </a:r>
            <a:r>
              <a:rPr lang="en-CA" sz="7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7" name="Right Arrow 3">
            <a:extLst>
              <a:ext uri="{FF2B5EF4-FFF2-40B4-BE49-F238E27FC236}">
                <a16:creationId xmlns:a16="http://schemas.microsoft.com/office/drawing/2014/main" id="{108B7CCC-7687-4728-ACE6-4B555DFB5678}"/>
              </a:ext>
            </a:extLst>
          </p:cNvPr>
          <p:cNvSpPr/>
          <p:nvPr/>
        </p:nvSpPr>
        <p:spPr>
          <a:xfrm flipH="1">
            <a:off x="6376244" y="4227285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E555076-BAC9-4CC3-8C77-6A2D2F56E7F7}"/>
              </a:ext>
            </a:extLst>
          </p:cNvPr>
          <p:cNvSpPr/>
          <p:nvPr/>
        </p:nvSpPr>
        <p:spPr>
          <a:xfrm>
            <a:off x="5731030" y="4260281"/>
            <a:ext cx="59422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spc="-70" dirty="0">
                <a:solidFill>
                  <a:schemeClr val="bg1"/>
                </a:solidFill>
                <a:latin typeface="Arial Narrow" panose="020B0606020202030204" pitchFamily="34" charset="0"/>
              </a:rPr>
              <a:t>15. Creditor </a:t>
            </a:r>
          </a:p>
          <a:p>
            <a:pPr>
              <a:lnSpc>
                <a:spcPct val="90000"/>
              </a:lnSpc>
            </a:pPr>
            <a:r>
              <a:rPr lang="en-CA" sz="800" spc="-70" dirty="0">
                <a:solidFill>
                  <a:schemeClr val="bg1"/>
                </a:solidFill>
                <a:latin typeface="Arial Narrow" panose="020B0606020202030204" pitchFamily="34" charset="0"/>
              </a:rPr>
              <a:t>Protection</a:t>
            </a:r>
          </a:p>
        </p:txBody>
      </p:sp>
      <p:sp>
        <p:nvSpPr>
          <p:cNvPr id="89" name="Right Arrow 3">
            <a:extLst>
              <a:ext uri="{FF2B5EF4-FFF2-40B4-BE49-F238E27FC236}">
                <a16:creationId xmlns:a16="http://schemas.microsoft.com/office/drawing/2014/main" id="{B484F0AC-7F0B-4531-832F-C312548157F7}"/>
              </a:ext>
            </a:extLst>
          </p:cNvPr>
          <p:cNvSpPr/>
          <p:nvPr/>
        </p:nvSpPr>
        <p:spPr>
          <a:xfrm flipH="1">
            <a:off x="2963572" y="4232202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97A426-F53A-48A6-A730-FAE432B4A444}"/>
              </a:ext>
            </a:extLst>
          </p:cNvPr>
          <p:cNvSpPr/>
          <p:nvPr/>
        </p:nvSpPr>
        <p:spPr>
          <a:xfrm>
            <a:off x="3483522" y="4184279"/>
            <a:ext cx="50517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16. Bankruptcy protection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3AC92AA-8891-41E9-83A8-07C0291A4DBA}"/>
              </a:ext>
            </a:extLst>
          </p:cNvPr>
          <p:cNvSpPr/>
          <p:nvPr/>
        </p:nvSpPr>
        <p:spPr>
          <a:xfrm>
            <a:off x="5259831" y="3002647"/>
            <a:ext cx="55563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20. Cross-border adv.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EE7C17B-0AC2-466C-8301-0EB92FDA3743}"/>
              </a:ext>
            </a:extLst>
          </p:cNvPr>
          <p:cNvSpPr/>
          <p:nvPr/>
        </p:nvSpPr>
        <p:spPr>
          <a:xfrm>
            <a:off x="3517766" y="2936514"/>
            <a:ext cx="50517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19. Superior investment options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A1E229A-ADC6-4E7E-84FF-6B96072045D5}"/>
              </a:ext>
            </a:extLst>
          </p:cNvPr>
          <p:cNvSpPr/>
          <p:nvPr/>
        </p:nvSpPr>
        <p:spPr>
          <a:xfrm>
            <a:off x="2355337" y="4218277"/>
            <a:ext cx="50517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17. Insurance add-on</a:t>
            </a:r>
          </a:p>
        </p:txBody>
      </p:sp>
      <p:sp>
        <p:nvSpPr>
          <p:cNvPr id="94" name="Right Arrow 3">
            <a:extLst>
              <a:ext uri="{FF2B5EF4-FFF2-40B4-BE49-F238E27FC236}">
                <a16:creationId xmlns:a16="http://schemas.microsoft.com/office/drawing/2014/main" id="{9FCD903A-4B39-467E-9444-4ECC04E0F16D}"/>
              </a:ext>
            </a:extLst>
          </p:cNvPr>
          <p:cNvSpPr/>
          <p:nvPr/>
        </p:nvSpPr>
        <p:spPr>
          <a:xfrm rot="6761042" flipH="1">
            <a:off x="2014808" y="3305084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7BF74CD-FE92-4F7F-9D3D-951402E511C7}"/>
              </a:ext>
            </a:extLst>
          </p:cNvPr>
          <p:cNvSpPr/>
          <p:nvPr/>
        </p:nvSpPr>
        <p:spPr>
          <a:xfrm>
            <a:off x="2331476" y="3013487"/>
            <a:ext cx="553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800" dirty="0">
                <a:solidFill>
                  <a:schemeClr val="bg1"/>
                </a:solidFill>
                <a:latin typeface="Arial Narrow" panose="020B0606020202030204" pitchFamily="34" charset="0"/>
              </a:rPr>
              <a:t>18. Fiduciary oversight</a:t>
            </a:r>
          </a:p>
        </p:txBody>
      </p:sp>
      <p:sp>
        <p:nvSpPr>
          <p:cNvPr id="96" name="Right Arrow 6">
            <a:extLst>
              <a:ext uri="{FF2B5EF4-FFF2-40B4-BE49-F238E27FC236}">
                <a16:creationId xmlns:a16="http://schemas.microsoft.com/office/drawing/2014/main" id="{3CEF07BB-DC37-401F-92CD-5DF8EDAEB041}"/>
              </a:ext>
            </a:extLst>
          </p:cNvPr>
          <p:cNvSpPr/>
          <p:nvPr/>
        </p:nvSpPr>
        <p:spPr>
          <a:xfrm>
            <a:off x="3023418" y="2962535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97" name="Right Arrow 6">
            <a:extLst>
              <a:ext uri="{FF2B5EF4-FFF2-40B4-BE49-F238E27FC236}">
                <a16:creationId xmlns:a16="http://schemas.microsoft.com/office/drawing/2014/main" id="{2FD64694-96A2-418E-A6EF-EA57B1EA6A3A}"/>
              </a:ext>
            </a:extLst>
          </p:cNvPr>
          <p:cNvSpPr/>
          <p:nvPr/>
        </p:nvSpPr>
        <p:spPr>
          <a:xfrm>
            <a:off x="4739148" y="2947786"/>
            <a:ext cx="360485" cy="247834"/>
          </a:xfrm>
          <a:prstGeom prst="rightArrow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Savings </a:t>
            </a:r>
            <a:r>
              <a:rPr lang="en-US"/>
              <a:t>&amp; Lowering Taxes </a:t>
            </a:r>
            <a:r>
              <a:rPr lang="en-US" dirty="0"/>
              <a:t>using Pension Laws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8" y="1890044"/>
            <a:ext cx="491738" cy="368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001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4202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2275" y="774274"/>
            <a:ext cx="8302752" cy="3003259"/>
          </a:xfrm>
          <a:prstGeom prst="rect">
            <a:avLst/>
          </a:prstGeom>
          <a:solidFill>
            <a:srgbClr val="E1F4F8"/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Contact 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275" y="906996"/>
            <a:ext cx="591015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800" dirty="0" err="1">
                <a:solidFill>
                  <a:srgbClr val="558A9F"/>
                </a:solidFill>
              </a:rPr>
              <a:t>www.thepersonalpensionplan.com</a:t>
            </a:r>
            <a:r>
              <a:rPr lang="en-CA" sz="2800" dirty="0">
                <a:solidFill>
                  <a:srgbClr val="558A9F"/>
                </a:solidFill>
              </a:rPr>
              <a:t> </a:t>
            </a:r>
            <a:br>
              <a:rPr lang="en-CA" dirty="0"/>
            </a:br>
            <a:endParaRPr lang="en-CA" dirty="0"/>
          </a:p>
          <a:p>
            <a:pPr algn="ctr">
              <a:spcAft>
                <a:spcPts val="1200"/>
              </a:spcAft>
            </a:pPr>
            <a:endParaRPr lang="en-CA" dirty="0">
              <a:hlinkClick r:id="rId3"/>
            </a:endParaRPr>
          </a:p>
          <a:p>
            <a:pPr algn="ctr">
              <a:spcAft>
                <a:spcPts val="1200"/>
              </a:spcAft>
            </a:pPr>
            <a:endParaRPr lang="en-CA" dirty="0">
              <a:hlinkClick r:id="rId3"/>
            </a:endParaRPr>
          </a:p>
          <a:p>
            <a:pPr algn="ctr">
              <a:spcAft>
                <a:spcPts val="1200"/>
              </a:spcAft>
            </a:pPr>
            <a:endParaRPr lang="en-CA" dirty="0">
              <a:hlinkClick r:id="rId3"/>
            </a:endParaRPr>
          </a:p>
          <a:p>
            <a:pPr algn="ctr">
              <a:spcAft>
                <a:spcPts val="1200"/>
              </a:spcAft>
            </a:pPr>
            <a:r>
              <a:rPr lang="en-CA" dirty="0">
                <a:hlinkClick r:id="rId3"/>
              </a:rPr>
              <a:t>question@integris-mgt.com</a:t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7"/>
          <a:stretch/>
        </p:blipFill>
        <p:spPr>
          <a:xfrm>
            <a:off x="3688038" y="1290157"/>
            <a:ext cx="5036989" cy="243455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2275" y="3774970"/>
            <a:ext cx="8302752" cy="2092881"/>
          </a:xfrm>
          <a:prstGeom prst="rect">
            <a:avLst/>
          </a:prstGeom>
          <a:solidFill>
            <a:srgbClr val="64ADB6"/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2275" y="774274"/>
            <a:ext cx="829945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0"/>
          <a:stretch/>
        </p:blipFill>
        <p:spPr>
          <a:xfrm>
            <a:off x="851605" y="3888629"/>
            <a:ext cx="3132567" cy="216884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22275" y="5860921"/>
            <a:ext cx="8299450" cy="0"/>
          </a:xfrm>
          <a:prstGeom prst="line">
            <a:avLst/>
          </a:prstGeom>
          <a:ln w="6350">
            <a:solidFill>
              <a:srgbClr val="4B4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9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26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DF9C7-9D93-1A44-BFAD-FBF00A39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56" y="1592522"/>
            <a:ext cx="8452008" cy="32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27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60C6F-5356-1947-A107-18E4E4B20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927100"/>
            <a:ext cx="41783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28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CBBE2-18CE-834A-93DC-4ADEECA4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5" y="1080339"/>
            <a:ext cx="8678637" cy="30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29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C4460-47A3-8A48-8678-04E23689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03" y="994610"/>
            <a:ext cx="5792781" cy="4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C30C-1149-044A-A012-D1E41A7E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PPP</a:t>
            </a:r>
            <a:r>
              <a:rPr lang="en-US" baseline="30000" dirty="0"/>
              <a:t>® </a:t>
            </a:r>
            <a:r>
              <a:rPr lang="en-US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4110E-9E0E-A049-834A-EA622B1572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19100" y="946889"/>
            <a:ext cx="8305799" cy="696715"/>
          </a:xfrm>
        </p:spPr>
        <p:txBody>
          <a:bodyPr/>
          <a:lstStyle/>
          <a:p>
            <a:r>
              <a:rPr lang="en-US" dirty="0"/>
              <a:t>A combination registered pension plan governed by section 147.1 of the </a:t>
            </a:r>
            <a:r>
              <a:rPr lang="en-US" i="1" dirty="0"/>
              <a:t>Income Tax Act </a:t>
            </a:r>
            <a:r>
              <a:rPr lang="en-US" dirty="0"/>
              <a:t>(Canada)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364365-0600-4A46-A6AF-0F7669F3ADF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05301" y="2263631"/>
            <a:ext cx="266212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595959"/>
                </a:solidFill>
                <a:latin typeface="+mn-lt"/>
                <a:cs typeface="+mn-cs"/>
              </a:rPr>
              <a:t>Defined Benefit Component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Current Service &amp; Past Service </a:t>
            </a:r>
          </a:p>
          <a:p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 (Including Qualifying Transfer)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Locked-in (in some provinces)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157913F-42B1-7949-A81D-DC24F95B7321}"/>
              </a:ext>
            </a:extLst>
          </p:cNvPr>
          <p:cNvGraphicFramePr>
            <a:graphicFrameLocks/>
          </p:cNvGraphicFramePr>
          <p:nvPr/>
        </p:nvGraphicFramePr>
        <p:xfrm>
          <a:off x="685800" y="2724150"/>
          <a:ext cx="7662863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31422F12-C6F3-BB43-B54D-B6D813A3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628" y="2356995"/>
            <a:ext cx="2438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 dirty="0">
                <a:solidFill>
                  <a:srgbClr val="595959"/>
                </a:solidFill>
                <a:latin typeface="+mn-lt"/>
                <a:cs typeface="+mn-cs"/>
              </a:rPr>
              <a:t>Additional Voluntary Contributions</a:t>
            </a:r>
          </a:p>
          <a:p>
            <a:endParaRPr lang="en-US" sz="1400" u="sng" dirty="0">
              <a:solidFill>
                <a:srgbClr val="595959"/>
              </a:solidFill>
              <a:latin typeface="+mn-lt"/>
              <a:cs typeface="+mn-cs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Never Locked-in</a:t>
            </a:r>
          </a:p>
          <a:p>
            <a:pPr>
              <a:buFont typeface="Arial" charset="0"/>
              <a:buChar char="•"/>
            </a:pPr>
            <a:endParaRPr lang="en-US" sz="1400" dirty="0">
              <a:solidFill>
                <a:srgbClr val="595959"/>
              </a:solidFill>
              <a:latin typeface="+mn-lt"/>
              <a:cs typeface="+mn-cs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Allows transfers-in of of additional RRSP assets in order to tax deduct Investment Management Fees</a:t>
            </a:r>
          </a:p>
          <a:p>
            <a:pPr>
              <a:buFont typeface="Arial" charset="0"/>
              <a:buChar char="•"/>
            </a:pPr>
            <a:endParaRPr lang="en-US" sz="1400" dirty="0">
              <a:solidFill>
                <a:srgbClr val="595959"/>
              </a:solidFill>
              <a:latin typeface="+mn-lt"/>
              <a:cs typeface="+mn-cs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</a:rPr>
              <a:t>0% to 17% of T4 income voluntary employee contributions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+mn-lt"/>
              <a:cs typeface="+mn-c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8F317D5-1DAD-DF4C-A6EF-4BE6D35F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25" y="5252561"/>
            <a:ext cx="4143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595959"/>
                </a:solidFill>
                <a:latin typeface="+mn-lt"/>
                <a:cs typeface="+mn-cs"/>
              </a:rPr>
              <a:t>Defined Contribution Component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1% of T4 Income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+mn-lt"/>
                <a:cs typeface="+mn-cs"/>
              </a:rPr>
              <a:t> Locked-in (in some provinces)</a:t>
            </a:r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70633256-A379-C044-9770-56769395ACB0}"/>
              </a:ext>
            </a:extLst>
          </p:cNvPr>
          <p:cNvSpPr>
            <a:spLocks noChangeArrowheads="1"/>
          </p:cNvSpPr>
          <p:nvPr/>
        </p:nvSpPr>
        <p:spPr bwMode="auto">
          <a:xfrm rot="9694630">
            <a:off x="5854947" y="3599347"/>
            <a:ext cx="609600" cy="3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AD67D4D3-BB69-2848-965A-208C4B4001F2}"/>
              </a:ext>
            </a:extLst>
          </p:cNvPr>
          <p:cNvSpPr>
            <a:spLocks noChangeArrowheads="1"/>
          </p:cNvSpPr>
          <p:nvPr/>
        </p:nvSpPr>
        <p:spPr bwMode="auto">
          <a:xfrm rot="1853254">
            <a:off x="2563779" y="3906231"/>
            <a:ext cx="609600" cy="3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A858185-DD6D-7E44-8830-75C4D62F05B2}"/>
              </a:ext>
            </a:extLst>
          </p:cNvPr>
          <p:cNvSpPr>
            <a:spLocks noChangeArrowheads="1"/>
          </p:cNvSpPr>
          <p:nvPr/>
        </p:nvSpPr>
        <p:spPr bwMode="auto">
          <a:xfrm rot="20740733">
            <a:off x="3043129" y="5498037"/>
            <a:ext cx="609600" cy="3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30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A330C-D4B9-4F47-B218-30F1AAF5D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638300"/>
            <a:ext cx="7708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02FD-80A2-5240-935D-DBD6C93E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06D7D-AB57-3149-AA68-168584F6D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31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85106-3E68-1149-BD1E-EFCEF4DF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835150"/>
            <a:ext cx="7505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32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07C5-24FB-9E4E-89F0-198F8AAE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1295400"/>
            <a:ext cx="77851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E8F9-7B98-2C4A-8C62-C6C0F29C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C720E-DB2A-8C40-9594-55159A80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21E3-93B7-4D21-B912-57376FAAC5A7}" type="slidenum">
              <a:rPr lang="en-GB" smtClean="0"/>
              <a:pPr/>
              <a:t>33</a:t>
            </a:fld>
            <a:r>
              <a:rPr lang="en-GB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C8C38-D259-004D-A42C-722FAA20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69950"/>
            <a:ext cx="4648200" cy="511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FE936-C4DE-974C-9D90-2CF70964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94" y="1029736"/>
            <a:ext cx="889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5141" y="295761"/>
            <a:ext cx="6566859" cy="363600"/>
          </a:xfrm>
        </p:spPr>
        <p:txBody>
          <a:bodyPr/>
          <a:lstStyle/>
          <a:p>
            <a:r>
              <a:rPr lang="fr-FR" sz="2000" dirty="0">
                <a:latin typeface="Georgia" panose="02040502050405020303" pitchFamily="18" charset="0"/>
              </a:rPr>
              <a:t>Most </a:t>
            </a:r>
            <a:r>
              <a:rPr lang="fr-FR" sz="2000" dirty="0" err="1">
                <a:latin typeface="Georgia" panose="02040502050405020303" pitchFamily="18" charset="0"/>
              </a:rPr>
              <a:t>tax</a:t>
            </a:r>
            <a:r>
              <a:rPr lang="fr-FR" sz="2000" dirty="0">
                <a:latin typeface="Georgia" panose="02040502050405020303" pitchFamily="18" charset="0"/>
              </a:rPr>
              <a:t>-effective </a:t>
            </a:r>
            <a:r>
              <a:rPr lang="fr-FR" sz="2000" dirty="0" err="1">
                <a:latin typeface="Georgia" panose="02040502050405020303" pitchFamily="18" charset="0"/>
              </a:rPr>
              <a:t>registered</a:t>
            </a:r>
            <a:r>
              <a:rPr lang="fr-FR" sz="2000" dirty="0">
                <a:latin typeface="Georgia" panose="02040502050405020303" pitchFamily="18" charset="0"/>
              </a:rPr>
              <a:t> pension plan solution</a:t>
            </a:r>
            <a:br>
              <a:rPr lang="fr-FR" sz="2000" dirty="0">
                <a:latin typeface="Georgia" panose="02040502050405020303" pitchFamily="18" charset="0"/>
              </a:rPr>
            </a:br>
            <a:r>
              <a:rPr lang="fr-FR" sz="2000" dirty="0" err="1">
                <a:latin typeface="Georgia" panose="02040502050405020303" pitchFamily="18" charset="0"/>
              </a:rPr>
              <a:t>allowed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under</a:t>
            </a:r>
            <a:r>
              <a:rPr lang="fr-FR" sz="2000" dirty="0">
                <a:latin typeface="Georgia" panose="02040502050405020303" pitchFamily="18" charset="0"/>
              </a:rPr>
              <a:t> the </a:t>
            </a:r>
            <a:r>
              <a:rPr lang="fr-FR" sz="2000" i="1" dirty="0" err="1">
                <a:latin typeface="Georgia" panose="02040502050405020303" pitchFamily="18" charset="0"/>
              </a:rPr>
              <a:t>Income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Tax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i="1" dirty="0" err="1">
                <a:latin typeface="Georgia" panose="02040502050405020303" pitchFamily="18" charset="0"/>
              </a:rPr>
              <a:t>Act</a:t>
            </a:r>
            <a:r>
              <a:rPr lang="fr-FR" sz="2000" i="1" dirty="0">
                <a:latin typeface="Georgia" panose="02040502050405020303" pitchFamily="18" charset="0"/>
              </a:rPr>
              <a:t> </a:t>
            </a:r>
            <a:r>
              <a:rPr lang="fr-FR" sz="2000" dirty="0">
                <a:latin typeface="Georgia" panose="02040502050405020303" pitchFamily="18" charset="0"/>
              </a:rPr>
              <a:t>(Canada)					</a:t>
            </a:r>
          </a:p>
        </p:txBody>
      </p:sp>
      <p:sp>
        <p:nvSpPr>
          <p:cNvPr id="5" name="Pentagon 12">
            <a:extLst>
              <a:ext uri="{FF2B5EF4-FFF2-40B4-BE49-F238E27FC236}">
                <a16:creationId xmlns:a16="http://schemas.microsoft.com/office/drawing/2014/main" id="{A94C36D9-2ACC-460B-913C-985A16D880A1}"/>
              </a:ext>
            </a:extLst>
          </p:cNvPr>
          <p:cNvSpPr/>
          <p:nvPr/>
        </p:nvSpPr>
        <p:spPr>
          <a:xfrm>
            <a:off x="412750" y="238270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PPP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EC7426-2531-7945-B690-C49A530E569A}"/>
              </a:ext>
            </a:extLst>
          </p:cNvPr>
          <p:cNvCxnSpPr/>
          <p:nvPr/>
        </p:nvCxnSpPr>
        <p:spPr>
          <a:xfrm flipV="1">
            <a:off x="673705" y="1555193"/>
            <a:ext cx="0" cy="3962400"/>
          </a:xfrm>
          <a:prstGeom prst="straightConnector1">
            <a:avLst/>
          </a:prstGeom>
          <a:ln w="6350">
            <a:solidFill>
              <a:srgbClr val="87AF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1F701B-CD41-4C45-A66F-7205F48138F9}"/>
              </a:ext>
            </a:extLst>
          </p:cNvPr>
          <p:cNvCxnSpPr>
            <a:cxnSpLocks/>
          </p:cNvCxnSpPr>
          <p:nvPr/>
        </p:nvCxnSpPr>
        <p:spPr>
          <a:xfrm>
            <a:off x="673705" y="5517593"/>
            <a:ext cx="5148594" cy="0"/>
          </a:xfrm>
          <a:prstGeom prst="straightConnector1">
            <a:avLst/>
          </a:prstGeom>
          <a:ln w="6350">
            <a:solidFill>
              <a:srgbClr val="87AF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057FB1E5-2F85-824C-943E-DEB1AD9DADB3}"/>
              </a:ext>
            </a:extLst>
          </p:cNvPr>
          <p:cNvSpPr/>
          <p:nvPr/>
        </p:nvSpPr>
        <p:spPr>
          <a:xfrm>
            <a:off x="749337" y="3668117"/>
            <a:ext cx="4603749" cy="1028842"/>
          </a:xfrm>
          <a:custGeom>
            <a:avLst/>
            <a:gdLst>
              <a:gd name="connsiteX0" fmla="*/ 0 w 4933950"/>
              <a:gd name="connsiteY0" fmla="*/ 1136650 h 1143142"/>
              <a:gd name="connsiteX1" fmla="*/ 95250 w 4933950"/>
              <a:gd name="connsiteY1" fmla="*/ 1136650 h 1143142"/>
              <a:gd name="connsiteX2" fmla="*/ 273050 w 4933950"/>
              <a:gd name="connsiteY2" fmla="*/ 1130300 h 1143142"/>
              <a:gd name="connsiteX3" fmla="*/ 444500 w 4933950"/>
              <a:gd name="connsiteY3" fmla="*/ 1117600 h 1143142"/>
              <a:gd name="connsiteX4" fmla="*/ 565150 w 4933950"/>
              <a:gd name="connsiteY4" fmla="*/ 1104900 h 1143142"/>
              <a:gd name="connsiteX5" fmla="*/ 711200 w 4933950"/>
              <a:gd name="connsiteY5" fmla="*/ 1098550 h 1143142"/>
              <a:gd name="connsiteX6" fmla="*/ 857250 w 4933950"/>
              <a:gd name="connsiteY6" fmla="*/ 1085850 h 1143142"/>
              <a:gd name="connsiteX7" fmla="*/ 933450 w 4933950"/>
              <a:gd name="connsiteY7" fmla="*/ 1079500 h 1143142"/>
              <a:gd name="connsiteX8" fmla="*/ 971550 w 4933950"/>
              <a:gd name="connsiteY8" fmla="*/ 1073150 h 1143142"/>
              <a:gd name="connsiteX9" fmla="*/ 1016000 w 4933950"/>
              <a:gd name="connsiteY9" fmla="*/ 1066800 h 1143142"/>
              <a:gd name="connsiteX10" fmla="*/ 1117600 w 4933950"/>
              <a:gd name="connsiteY10" fmla="*/ 1054100 h 1143142"/>
              <a:gd name="connsiteX11" fmla="*/ 1181100 w 4933950"/>
              <a:gd name="connsiteY11" fmla="*/ 1041400 h 1143142"/>
              <a:gd name="connsiteX12" fmla="*/ 1200150 w 4933950"/>
              <a:gd name="connsiteY12" fmla="*/ 1035050 h 1143142"/>
              <a:gd name="connsiteX13" fmla="*/ 1263650 w 4933950"/>
              <a:gd name="connsiteY13" fmla="*/ 1028700 h 1143142"/>
              <a:gd name="connsiteX14" fmla="*/ 1390650 w 4933950"/>
              <a:gd name="connsiteY14" fmla="*/ 1016000 h 1143142"/>
              <a:gd name="connsiteX15" fmla="*/ 1454150 w 4933950"/>
              <a:gd name="connsiteY15" fmla="*/ 1009650 h 1143142"/>
              <a:gd name="connsiteX16" fmla="*/ 1517650 w 4933950"/>
              <a:gd name="connsiteY16" fmla="*/ 996950 h 1143142"/>
              <a:gd name="connsiteX17" fmla="*/ 1536700 w 4933950"/>
              <a:gd name="connsiteY17" fmla="*/ 990600 h 1143142"/>
              <a:gd name="connsiteX18" fmla="*/ 1587500 w 4933950"/>
              <a:gd name="connsiteY18" fmla="*/ 984250 h 1143142"/>
              <a:gd name="connsiteX19" fmla="*/ 1663700 w 4933950"/>
              <a:gd name="connsiteY19" fmla="*/ 971550 h 1143142"/>
              <a:gd name="connsiteX20" fmla="*/ 1689100 w 4933950"/>
              <a:gd name="connsiteY20" fmla="*/ 965200 h 1143142"/>
              <a:gd name="connsiteX21" fmla="*/ 1733550 w 4933950"/>
              <a:gd name="connsiteY21" fmla="*/ 958850 h 1143142"/>
              <a:gd name="connsiteX22" fmla="*/ 1778000 w 4933950"/>
              <a:gd name="connsiteY22" fmla="*/ 946150 h 1143142"/>
              <a:gd name="connsiteX23" fmla="*/ 1809750 w 4933950"/>
              <a:gd name="connsiteY23" fmla="*/ 939800 h 1143142"/>
              <a:gd name="connsiteX24" fmla="*/ 1873250 w 4933950"/>
              <a:gd name="connsiteY24" fmla="*/ 920750 h 1143142"/>
              <a:gd name="connsiteX25" fmla="*/ 1911350 w 4933950"/>
              <a:gd name="connsiteY25" fmla="*/ 914400 h 1143142"/>
              <a:gd name="connsiteX26" fmla="*/ 1987550 w 4933950"/>
              <a:gd name="connsiteY26" fmla="*/ 901700 h 1143142"/>
              <a:gd name="connsiteX27" fmla="*/ 2025650 w 4933950"/>
              <a:gd name="connsiteY27" fmla="*/ 895350 h 1143142"/>
              <a:gd name="connsiteX28" fmla="*/ 2184400 w 4933950"/>
              <a:gd name="connsiteY28" fmla="*/ 882650 h 1143142"/>
              <a:gd name="connsiteX29" fmla="*/ 2260600 w 4933950"/>
              <a:gd name="connsiteY29" fmla="*/ 869950 h 1143142"/>
              <a:gd name="connsiteX30" fmla="*/ 2292350 w 4933950"/>
              <a:gd name="connsiteY30" fmla="*/ 863600 h 1143142"/>
              <a:gd name="connsiteX31" fmla="*/ 2355850 w 4933950"/>
              <a:gd name="connsiteY31" fmla="*/ 857250 h 1143142"/>
              <a:gd name="connsiteX32" fmla="*/ 2400300 w 4933950"/>
              <a:gd name="connsiteY32" fmla="*/ 844550 h 1143142"/>
              <a:gd name="connsiteX33" fmla="*/ 2520950 w 4933950"/>
              <a:gd name="connsiteY33" fmla="*/ 831850 h 1143142"/>
              <a:gd name="connsiteX34" fmla="*/ 2559050 w 4933950"/>
              <a:gd name="connsiteY34" fmla="*/ 825500 h 1143142"/>
              <a:gd name="connsiteX35" fmla="*/ 2609850 w 4933950"/>
              <a:gd name="connsiteY35" fmla="*/ 819150 h 1143142"/>
              <a:gd name="connsiteX36" fmla="*/ 2654300 w 4933950"/>
              <a:gd name="connsiteY36" fmla="*/ 812800 h 1143142"/>
              <a:gd name="connsiteX37" fmla="*/ 2768600 w 4933950"/>
              <a:gd name="connsiteY37" fmla="*/ 800100 h 1143142"/>
              <a:gd name="connsiteX38" fmla="*/ 2800350 w 4933950"/>
              <a:gd name="connsiteY38" fmla="*/ 793750 h 1143142"/>
              <a:gd name="connsiteX39" fmla="*/ 2825750 w 4933950"/>
              <a:gd name="connsiteY39" fmla="*/ 787400 h 1143142"/>
              <a:gd name="connsiteX40" fmla="*/ 2889250 w 4933950"/>
              <a:gd name="connsiteY40" fmla="*/ 774700 h 1143142"/>
              <a:gd name="connsiteX41" fmla="*/ 2933700 w 4933950"/>
              <a:gd name="connsiteY41" fmla="*/ 762000 h 1143142"/>
              <a:gd name="connsiteX42" fmla="*/ 2997200 w 4933950"/>
              <a:gd name="connsiteY42" fmla="*/ 736600 h 1143142"/>
              <a:gd name="connsiteX43" fmla="*/ 3022600 w 4933950"/>
              <a:gd name="connsiteY43" fmla="*/ 730250 h 1143142"/>
              <a:gd name="connsiteX44" fmla="*/ 3073400 w 4933950"/>
              <a:gd name="connsiteY44" fmla="*/ 717550 h 1143142"/>
              <a:gd name="connsiteX45" fmla="*/ 3092450 w 4933950"/>
              <a:gd name="connsiteY45" fmla="*/ 704850 h 1143142"/>
              <a:gd name="connsiteX46" fmla="*/ 3130550 w 4933950"/>
              <a:gd name="connsiteY46" fmla="*/ 698500 h 1143142"/>
              <a:gd name="connsiteX47" fmla="*/ 3162300 w 4933950"/>
              <a:gd name="connsiteY47" fmla="*/ 692150 h 1143142"/>
              <a:gd name="connsiteX48" fmla="*/ 3225800 w 4933950"/>
              <a:gd name="connsiteY48" fmla="*/ 673100 h 1143142"/>
              <a:gd name="connsiteX49" fmla="*/ 3270250 w 4933950"/>
              <a:gd name="connsiteY49" fmla="*/ 654050 h 1143142"/>
              <a:gd name="connsiteX50" fmla="*/ 3314700 w 4933950"/>
              <a:gd name="connsiteY50" fmla="*/ 641350 h 1143142"/>
              <a:gd name="connsiteX51" fmla="*/ 3340100 w 4933950"/>
              <a:gd name="connsiteY51" fmla="*/ 628650 h 1143142"/>
              <a:gd name="connsiteX52" fmla="*/ 3359150 w 4933950"/>
              <a:gd name="connsiteY52" fmla="*/ 622300 h 1143142"/>
              <a:gd name="connsiteX53" fmla="*/ 3384550 w 4933950"/>
              <a:gd name="connsiteY53" fmla="*/ 609600 h 1143142"/>
              <a:gd name="connsiteX54" fmla="*/ 3429000 w 4933950"/>
              <a:gd name="connsiteY54" fmla="*/ 596900 h 1143142"/>
              <a:gd name="connsiteX55" fmla="*/ 3454400 w 4933950"/>
              <a:gd name="connsiteY55" fmla="*/ 584200 h 1143142"/>
              <a:gd name="connsiteX56" fmla="*/ 3530600 w 4933950"/>
              <a:gd name="connsiteY56" fmla="*/ 565150 h 1143142"/>
              <a:gd name="connsiteX57" fmla="*/ 3556000 w 4933950"/>
              <a:gd name="connsiteY57" fmla="*/ 552450 h 1143142"/>
              <a:gd name="connsiteX58" fmla="*/ 3638550 w 4933950"/>
              <a:gd name="connsiteY58" fmla="*/ 539750 h 1143142"/>
              <a:gd name="connsiteX59" fmla="*/ 3708400 w 4933950"/>
              <a:gd name="connsiteY59" fmla="*/ 520700 h 1143142"/>
              <a:gd name="connsiteX60" fmla="*/ 3727450 w 4933950"/>
              <a:gd name="connsiteY60" fmla="*/ 514350 h 1143142"/>
              <a:gd name="connsiteX61" fmla="*/ 3759200 w 4933950"/>
              <a:gd name="connsiteY61" fmla="*/ 508000 h 1143142"/>
              <a:gd name="connsiteX62" fmla="*/ 3797300 w 4933950"/>
              <a:gd name="connsiteY62" fmla="*/ 488950 h 1143142"/>
              <a:gd name="connsiteX63" fmla="*/ 3848100 w 4933950"/>
              <a:gd name="connsiteY63" fmla="*/ 476250 h 1143142"/>
              <a:gd name="connsiteX64" fmla="*/ 3873500 w 4933950"/>
              <a:gd name="connsiteY64" fmla="*/ 469900 h 1143142"/>
              <a:gd name="connsiteX65" fmla="*/ 3892550 w 4933950"/>
              <a:gd name="connsiteY65" fmla="*/ 457200 h 1143142"/>
              <a:gd name="connsiteX66" fmla="*/ 3943350 w 4933950"/>
              <a:gd name="connsiteY66" fmla="*/ 431800 h 1143142"/>
              <a:gd name="connsiteX67" fmla="*/ 3962400 w 4933950"/>
              <a:gd name="connsiteY67" fmla="*/ 419100 h 1143142"/>
              <a:gd name="connsiteX68" fmla="*/ 3981450 w 4933950"/>
              <a:gd name="connsiteY68" fmla="*/ 412750 h 1143142"/>
              <a:gd name="connsiteX69" fmla="*/ 4000500 w 4933950"/>
              <a:gd name="connsiteY69" fmla="*/ 400050 h 1143142"/>
              <a:gd name="connsiteX70" fmla="*/ 4019550 w 4933950"/>
              <a:gd name="connsiteY70" fmla="*/ 393700 h 1143142"/>
              <a:gd name="connsiteX71" fmla="*/ 4057650 w 4933950"/>
              <a:gd name="connsiteY71" fmla="*/ 368300 h 1143142"/>
              <a:gd name="connsiteX72" fmla="*/ 4102100 w 4933950"/>
              <a:gd name="connsiteY72" fmla="*/ 349250 h 1143142"/>
              <a:gd name="connsiteX73" fmla="*/ 4146550 w 4933950"/>
              <a:gd name="connsiteY73" fmla="*/ 323850 h 1143142"/>
              <a:gd name="connsiteX74" fmla="*/ 4197350 w 4933950"/>
              <a:gd name="connsiteY74" fmla="*/ 311150 h 1143142"/>
              <a:gd name="connsiteX75" fmla="*/ 4235450 w 4933950"/>
              <a:gd name="connsiteY75" fmla="*/ 298450 h 1143142"/>
              <a:gd name="connsiteX76" fmla="*/ 4298950 w 4933950"/>
              <a:gd name="connsiteY76" fmla="*/ 273050 h 1143142"/>
              <a:gd name="connsiteX77" fmla="*/ 4330700 w 4933950"/>
              <a:gd name="connsiteY77" fmla="*/ 260350 h 1143142"/>
              <a:gd name="connsiteX78" fmla="*/ 4356100 w 4933950"/>
              <a:gd name="connsiteY78" fmla="*/ 247650 h 1143142"/>
              <a:gd name="connsiteX79" fmla="*/ 4394200 w 4933950"/>
              <a:gd name="connsiteY79" fmla="*/ 234950 h 1143142"/>
              <a:gd name="connsiteX80" fmla="*/ 4413250 w 4933950"/>
              <a:gd name="connsiteY80" fmla="*/ 222250 h 1143142"/>
              <a:gd name="connsiteX81" fmla="*/ 4432300 w 4933950"/>
              <a:gd name="connsiteY81" fmla="*/ 215900 h 1143142"/>
              <a:gd name="connsiteX82" fmla="*/ 4464050 w 4933950"/>
              <a:gd name="connsiteY82" fmla="*/ 203200 h 1143142"/>
              <a:gd name="connsiteX83" fmla="*/ 4483100 w 4933950"/>
              <a:gd name="connsiteY83" fmla="*/ 196850 h 1143142"/>
              <a:gd name="connsiteX84" fmla="*/ 4502150 w 4933950"/>
              <a:gd name="connsiteY84" fmla="*/ 184150 h 1143142"/>
              <a:gd name="connsiteX85" fmla="*/ 4559300 w 4933950"/>
              <a:gd name="connsiteY85" fmla="*/ 165100 h 1143142"/>
              <a:gd name="connsiteX86" fmla="*/ 4629150 w 4933950"/>
              <a:gd name="connsiteY86" fmla="*/ 133350 h 1143142"/>
              <a:gd name="connsiteX87" fmla="*/ 4648200 w 4933950"/>
              <a:gd name="connsiteY87" fmla="*/ 120650 h 1143142"/>
              <a:gd name="connsiteX88" fmla="*/ 4692650 w 4933950"/>
              <a:gd name="connsiteY88" fmla="*/ 107950 h 1143142"/>
              <a:gd name="connsiteX89" fmla="*/ 4718050 w 4933950"/>
              <a:gd name="connsiteY89" fmla="*/ 88900 h 1143142"/>
              <a:gd name="connsiteX90" fmla="*/ 4756150 w 4933950"/>
              <a:gd name="connsiteY90" fmla="*/ 76200 h 1143142"/>
              <a:gd name="connsiteX91" fmla="*/ 4806950 w 4933950"/>
              <a:gd name="connsiteY91" fmla="*/ 50800 h 1143142"/>
              <a:gd name="connsiteX92" fmla="*/ 4851400 w 4933950"/>
              <a:gd name="connsiteY92" fmla="*/ 31750 h 1143142"/>
              <a:gd name="connsiteX93" fmla="*/ 4902200 w 4933950"/>
              <a:gd name="connsiteY93" fmla="*/ 19050 h 1143142"/>
              <a:gd name="connsiteX94" fmla="*/ 4933950 w 4933950"/>
              <a:gd name="connsiteY94" fmla="*/ 0 h 11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933950" h="1143142">
                <a:moveTo>
                  <a:pt x="0" y="1136650"/>
                </a:moveTo>
                <a:cubicBezTo>
                  <a:pt x="59672" y="1148584"/>
                  <a:pt x="7091" y="1141290"/>
                  <a:pt x="95250" y="1136650"/>
                </a:cubicBezTo>
                <a:cubicBezTo>
                  <a:pt x="154472" y="1133533"/>
                  <a:pt x="213810" y="1133055"/>
                  <a:pt x="273050" y="1130300"/>
                </a:cubicBezTo>
                <a:cubicBezTo>
                  <a:pt x="309313" y="1128613"/>
                  <a:pt x="404208" y="1121499"/>
                  <a:pt x="444500" y="1117600"/>
                </a:cubicBezTo>
                <a:cubicBezTo>
                  <a:pt x="484751" y="1113705"/>
                  <a:pt x="524749" y="1106657"/>
                  <a:pt x="565150" y="1104900"/>
                </a:cubicBezTo>
                <a:lnTo>
                  <a:pt x="711200" y="1098550"/>
                </a:lnTo>
                <a:lnTo>
                  <a:pt x="857250" y="1085850"/>
                </a:lnTo>
                <a:cubicBezTo>
                  <a:pt x="882645" y="1083673"/>
                  <a:pt x="908309" y="1083690"/>
                  <a:pt x="933450" y="1079500"/>
                </a:cubicBezTo>
                <a:lnTo>
                  <a:pt x="971550" y="1073150"/>
                </a:lnTo>
                <a:cubicBezTo>
                  <a:pt x="986343" y="1070874"/>
                  <a:pt x="1001159" y="1068736"/>
                  <a:pt x="1016000" y="1066800"/>
                </a:cubicBezTo>
                <a:lnTo>
                  <a:pt x="1117600" y="1054100"/>
                </a:lnTo>
                <a:cubicBezTo>
                  <a:pt x="1160638" y="1039754"/>
                  <a:pt x="1108134" y="1055993"/>
                  <a:pt x="1181100" y="1041400"/>
                </a:cubicBezTo>
                <a:cubicBezTo>
                  <a:pt x="1187664" y="1040087"/>
                  <a:pt x="1193534" y="1036068"/>
                  <a:pt x="1200150" y="1035050"/>
                </a:cubicBezTo>
                <a:cubicBezTo>
                  <a:pt x="1221175" y="1031815"/>
                  <a:pt x="1242508" y="1031049"/>
                  <a:pt x="1263650" y="1028700"/>
                </a:cubicBezTo>
                <a:cubicBezTo>
                  <a:pt x="1415456" y="1011833"/>
                  <a:pt x="1184359" y="1034754"/>
                  <a:pt x="1390650" y="1016000"/>
                </a:cubicBezTo>
                <a:cubicBezTo>
                  <a:pt x="1411835" y="1014074"/>
                  <a:pt x="1433113" y="1012806"/>
                  <a:pt x="1454150" y="1009650"/>
                </a:cubicBezTo>
                <a:cubicBezTo>
                  <a:pt x="1475497" y="1006448"/>
                  <a:pt x="1497172" y="1003776"/>
                  <a:pt x="1517650" y="996950"/>
                </a:cubicBezTo>
                <a:cubicBezTo>
                  <a:pt x="1524000" y="994833"/>
                  <a:pt x="1530114" y="991797"/>
                  <a:pt x="1536700" y="990600"/>
                </a:cubicBezTo>
                <a:cubicBezTo>
                  <a:pt x="1553490" y="987547"/>
                  <a:pt x="1570567" y="986367"/>
                  <a:pt x="1587500" y="984250"/>
                </a:cubicBezTo>
                <a:cubicBezTo>
                  <a:pt x="1630039" y="970070"/>
                  <a:pt x="1584706" y="983703"/>
                  <a:pt x="1663700" y="971550"/>
                </a:cubicBezTo>
                <a:cubicBezTo>
                  <a:pt x="1672326" y="970223"/>
                  <a:pt x="1680514" y="966761"/>
                  <a:pt x="1689100" y="965200"/>
                </a:cubicBezTo>
                <a:cubicBezTo>
                  <a:pt x="1703826" y="962523"/>
                  <a:pt x="1718824" y="961527"/>
                  <a:pt x="1733550" y="958850"/>
                </a:cubicBezTo>
                <a:cubicBezTo>
                  <a:pt x="1777102" y="950932"/>
                  <a:pt x="1741729" y="955218"/>
                  <a:pt x="1778000" y="946150"/>
                </a:cubicBezTo>
                <a:cubicBezTo>
                  <a:pt x="1788471" y="943532"/>
                  <a:pt x="1799337" y="942640"/>
                  <a:pt x="1809750" y="939800"/>
                </a:cubicBezTo>
                <a:cubicBezTo>
                  <a:pt x="1854297" y="927651"/>
                  <a:pt x="1836058" y="928188"/>
                  <a:pt x="1873250" y="920750"/>
                </a:cubicBezTo>
                <a:cubicBezTo>
                  <a:pt x="1885875" y="918225"/>
                  <a:pt x="1898682" y="916703"/>
                  <a:pt x="1911350" y="914400"/>
                </a:cubicBezTo>
                <a:cubicBezTo>
                  <a:pt x="2003573" y="897632"/>
                  <a:pt x="1868907" y="919953"/>
                  <a:pt x="1987550" y="901700"/>
                </a:cubicBezTo>
                <a:cubicBezTo>
                  <a:pt x="2000275" y="899742"/>
                  <a:pt x="2012874" y="896947"/>
                  <a:pt x="2025650" y="895350"/>
                </a:cubicBezTo>
                <a:cubicBezTo>
                  <a:pt x="2080029" y="888553"/>
                  <a:pt x="2128932" y="886348"/>
                  <a:pt x="2184400" y="882650"/>
                </a:cubicBezTo>
                <a:cubicBezTo>
                  <a:pt x="2259225" y="867685"/>
                  <a:pt x="2166084" y="885703"/>
                  <a:pt x="2260600" y="869950"/>
                </a:cubicBezTo>
                <a:cubicBezTo>
                  <a:pt x="2271246" y="868176"/>
                  <a:pt x="2281652" y="865026"/>
                  <a:pt x="2292350" y="863600"/>
                </a:cubicBezTo>
                <a:cubicBezTo>
                  <a:pt x="2313436" y="860789"/>
                  <a:pt x="2334683" y="859367"/>
                  <a:pt x="2355850" y="857250"/>
                </a:cubicBezTo>
                <a:cubicBezTo>
                  <a:pt x="2370949" y="852217"/>
                  <a:pt x="2384353" y="847208"/>
                  <a:pt x="2400300" y="844550"/>
                </a:cubicBezTo>
                <a:cubicBezTo>
                  <a:pt x="2445976" y="836937"/>
                  <a:pt x="2472907" y="837502"/>
                  <a:pt x="2520950" y="831850"/>
                </a:cubicBezTo>
                <a:cubicBezTo>
                  <a:pt x="2533737" y="830346"/>
                  <a:pt x="2546304" y="827321"/>
                  <a:pt x="2559050" y="825500"/>
                </a:cubicBezTo>
                <a:cubicBezTo>
                  <a:pt x="2575944" y="823087"/>
                  <a:pt x="2592935" y="821405"/>
                  <a:pt x="2609850" y="819150"/>
                </a:cubicBezTo>
                <a:cubicBezTo>
                  <a:pt x="2624686" y="817172"/>
                  <a:pt x="2639440" y="814583"/>
                  <a:pt x="2654300" y="812800"/>
                </a:cubicBezTo>
                <a:cubicBezTo>
                  <a:pt x="2692361" y="808233"/>
                  <a:pt x="2731010" y="807618"/>
                  <a:pt x="2768600" y="800100"/>
                </a:cubicBezTo>
                <a:cubicBezTo>
                  <a:pt x="2779183" y="797983"/>
                  <a:pt x="2789814" y="796091"/>
                  <a:pt x="2800350" y="793750"/>
                </a:cubicBezTo>
                <a:cubicBezTo>
                  <a:pt x="2808869" y="791857"/>
                  <a:pt x="2817216" y="789229"/>
                  <a:pt x="2825750" y="787400"/>
                </a:cubicBezTo>
                <a:cubicBezTo>
                  <a:pt x="2846857" y="782877"/>
                  <a:pt x="2868772" y="781526"/>
                  <a:pt x="2889250" y="774700"/>
                </a:cubicBezTo>
                <a:cubicBezTo>
                  <a:pt x="2953271" y="753360"/>
                  <a:pt x="2853966" y="785920"/>
                  <a:pt x="2933700" y="762000"/>
                </a:cubicBezTo>
                <a:cubicBezTo>
                  <a:pt x="3047946" y="727726"/>
                  <a:pt x="2912333" y="768425"/>
                  <a:pt x="2997200" y="736600"/>
                </a:cubicBezTo>
                <a:cubicBezTo>
                  <a:pt x="3005372" y="733536"/>
                  <a:pt x="3014209" y="732648"/>
                  <a:pt x="3022600" y="730250"/>
                </a:cubicBezTo>
                <a:cubicBezTo>
                  <a:pt x="3068161" y="717233"/>
                  <a:pt x="3008849" y="730460"/>
                  <a:pt x="3073400" y="717550"/>
                </a:cubicBezTo>
                <a:cubicBezTo>
                  <a:pt x="3079750" y="713317"/>
                  <a:pt x="3085210" y="707263"/>
                  <a:pt x="3092450" y="704850"/>
                </a:cubicBezTo>
                <a:cubicBezTo>
                  <a:pt x="3104664" y="700779"/>
                  <a:pt x="3117882" y="700803"/>
                  <a:pt x="3130550" y="698500"/>
                </a:cubicBezTo>
                <a:cubicBezTo>
                  <a:pt x="3141169" y="696569"/>
                  <a:pt x="3151764" y="694491"/>
                  <a:pt x="3162300" y="692150"/>
                </a:cubicBezTo>
                <a:cubicBezTo>
                  <a:pt x="3191090" y="685752"/>
                  <a:pt x="3194141" y="683653"/>
                  <a:pt x="3225800" y="673100"/>
                </a:cubicBezTo>
                <a:cubicBezTo>
                  <a:pt x="3270476" y="658208"/>
                  <a:pt x="3215323" y="677590"/>
                  <a:pt x="3270250" y="654050"/>
                </a:cubicBezTo>
                <a:cubicBezTo>
                  <a:pt x="3306070" y="638698"/>
                  <a:pt x="3271736" y="657462"/>
                  <a:pt x="3314700" y="641350"/>
                </a:cubicBezTo>
                <a:cubicBezTo>
                  <a:pt x="3323563" y="638026"/>
                  <a:pt x="3331399" y="632379"/>
                  <a:pt x="3340100" y="628650"/>
                </a:cubicBezTo>
                <a:cubicBezTo>
                  <a:pt x="3346252" y="626013"/>
                  <a:pt x="3352998" y="624937"/>
                  <a:pt x="3359150" y="622300"/>
                </a:cubicBezTo>
                <a:cubicBezTo>
                  <a:pt x="3367851" y="618571"/>
                  <a:pt x="3375849" y="613329"/>
                  <a:pt x="3384550" y="609600"/>
                </a:cubicBezTo>
                <a:cubicBezTo>
                  <a:pt x="3420370" y="594248"/>
                  <a:pt x="3386036" y="613012"/>
                  <a:pt x="3429000" y="596900"/>
                </a:cubicBezTo>
                <a:cubicBezTo>
                  <a:pt x="3437863" y="593576"/>
                  <a:pt x="3445611" y="587716"/>
                  <a:pt x="3454400" y="584200"/>
                </a:cubicBezTo>
                <a:cubicBezTo>
                  <a:pt x="3490339" y="569824"/>
                  <a:pt x="3493121" y="571396"/>
                  <a:pt x="3530600" y="565150"/>
                </a:cubicBezTo>
                <a:cubicBezTo>
                  <a:pt x="3539067" y="560917"/>
                  <a:pt x="3547020" y="555443"/>
                  <a:pt x="3556000" y="552450"/>
                </a:cubicBezTo>
                <a:cubicBezTo>
                  <a:pt x="3573454" y="546632"/>
                  <a:pt x="3626102" y="541306"/>
                  <a:pt x="3638550" y="539750"/>
                </a:cubicBezTo>
                <a:cubicBezTo>
                  <a:pt x="3720287" y="512504"/>
                  <a:pt x="3636597" y="538651"/>
                  <a:pt x="3708400" y="520700"/>
                </a:cubicBezTo>
                <a:cubicBezTo>
                  <a:pt x="3714894" y="519077"/>
                  <a:pt x="3720956" y="515973"/>
                  <a:pt x="3727450" y="514350"/>
                </a:cubicBezTo>
                <a:cubicBezTo>
                  <a:pt x="3737921" y="511732"/>
                  <a:pt x="3748729" y="510618"/>
                  <a:pt x="3759200" y="508000"/>
                </a:cubicBezTo>
                <a:cubicBezTo>
                  <a:pt x="3791122" y="500020"/>
                  <a:pt x="3766260" y="504470"/>
                  <a:pt x="3797300" y="488950"/>
                </a:cubicBezTo>
                <a:cubicBezTo>
                  <a:pt x="3810917" y="482142"/>
                  <a:pt x="3835058" y="479148"/>
                  <a:pt x="3848100" y="476250"/>
                </a:cubicBezTo>
                <a:cubicBezTo>
                  <a:pt x="3856619" y="474357"/>
                  <a:pt x="3865033" y="472017"/>
                  <a:pt x="3873500" y="469900"/>
                </a:cubicBezTo>
                <a:cubicBezTo>
                  <a:pt x="3879850" y="465667"/>
                  <a:pt x="3885850" y="460854"/>
                  <a:pt x="3892550" y="457200"/>
                </a:cubicBezTo>
                <a:cubicBezTo>
                  <a:pt x="3909170" y="448134"/>
                  <a:pt x="3927598" y="442302"/>
                  <a:pt x="3943350" y="431800"/>
                </a:cubicBezTo>
                <a:cubicBezTo>
                  <a:pt x="3949700" y="427567"/>
                  <a:pt x="3955574" y="422513"/>
                  <a:pt x="3962400" y="419100"/>
                </a:cubicBezTo>
                <a:cubicBezTo>
                  <a:pt x="3968387" y="416107"/>
                  <a:pt x="3975463" y="415743"/>
                  <a:pt x="3981450" y="412750"/>
                </a:cubicBezTo>
                <a:cubicBezTo>
                  <a:pt x="3988276" y="409337"/>
                  <a:pt x="3993674" y="403463"/>
                  <a:pt x="4000500" y="400050"/>
                </a:cubicBezTo>
                <a:cubicBezTo>
                  <a:pt x="4006487" y="397057"/>
                  <a:pt x="4013699" y="396951"/>
                  <a:pt x="4019550" y="393700"/>
                </a:cubicBezTo>
                <a:cubicBezTo>
                  <a:pt x="4032893" y="386287"/>
                  <a:pt x="4043998" y="375126"/>
                  <a:pt x="4057650" y="368300"/>
                </a:cubicBezTo>
                <a:cubicBezTo>
                  <a:pt x="4141891" y="326179"/>
                  <a:pt x="4036696" y="377280"/>
                  <a:pt x="4102100" y="349250"/>
                </a:cubicBezTo>
                <a:cubicBezTo>
                  <a:pt x="4180028" y="315852"/>
                  <a:pt x="4082777" y="355736"/>
                  <a:pt x="4146550" y="323850"/>
                </a:cubicBezTo>
                <a:cubicBezTo>
                  <a:pt x="4161964" y="316143"/>
                  <a:pt x="4181409" y="315497"/>
                  <a:pt x="4197350" y="311150"/>
                </a:cubicBezTo>
                <a:cubicBezTo>
                  <a:pt x="4210265" y="307628"/>
                  <a:pt x="4223476" y="304437"/>
                  <a:pt x="4235450" y="298450"/>
                </a:cubicBezTo>
                <a:cubicBezTo>
                  <a:pt x="4295018" y="268666"/>
                  <a:pt x="4220483" y="304437"/>
                  <a:pt x="4298950" y="273050"/>
                </a:cubicBezTo>
                <a:cubicBezTo>
                  <a:pt x="4309533" y="268817"/>
                  <a:pt x="4320284" y="264979"/>
                  <a:pt x="4330700" y="260350"/>
                </a:cubicBezTo>
                <a:cubicBezTo>
                  <a:pt x="4339350" y="256505"/>
                  <a:pt x="4347311" y="251166"/>
                  <a:pt x="4356100" y="247650"/>
                </a:cubicBezTo>
                <a:cubicBezTo>
                  <a:pt x="4368529" y="242678"/>
                  <a:pt x="4383061" y="242376"/>
                  <a:pt x="4394200" y="234950"/>
                </a:cubicBezTo>
                <a:cubicBezTo>
                  <a:pt x="4400550" y="230717"/>
                  <a:pt x="4406424" y="225663"/>
                  <a:pt x="4413250" y="222250"/>
                </a:cubicBezTo>
                <a:cubicBezTo>
                  <a:pt x="4419237" y="219257"/>
                  <a:pt x="4426033" y="218250"/>
                  <a:pt x="4432300" y="215900"/>
                </a:cubicBezTo>
                <a:cubicBezTo>
                  <a:pt x="4442973" y="211898"/>
                  <a:pt x="4453377" y="207202"/>
                  <a:pt x="4464050" y="203200"/>
                </a:cubicBezTo>
                <a:cubicBezTo>
                  <a:pt x="4470317" y="200850"/>
                  <a:pt x="4477113" y="199843"/>
                  <a:pt x="4483100" y="196850"/>
                </a:cubicBezTo>
                <a:cubicBezTo>
                  <a:pt x="4489926" y="193437"/>
                  <a:pt x="4495105" y="187085"/>
                  <a:pt x="4502150" y="184150"/>
                </a:cubicBezTo>
                <a:cubicBezTo>
                  <a:pt x="4520686" y="176427"/>
                  <a:pt x="4542081" y="175431"/>
                  <a:pt x="4559300" y="165100"/>
                </a:cubicBezTo>
                <a:cubicBezTo>
                  <a:pt x="4635330" y="119482"/>
                  <a:pt x="4543763" y="171300"/>
                  <a:pt x="4629150" y="133350"/>
                </a:cubicBezTo>
                <a:cubicBezTo>
                  <a:pt x="4636124" y="130250"/>
                  <a:pt x="4641374" y="124063"/>
                  <a:pt x="4648200" y="120650"/>
                </a:cubicBezTo>
                <a:cubicBezTo>
                  <a:pt x="4657310" y="116095"/>
                  <a:pt x="4684512" y="109985"/>
                  <a:pt x="4692650" y="107950"/>
                </a:cubicBezTo>
                <a:cubicBezTo>
                  <a:pt x="4701117" y="101600"/>
                  <a:pt x="4708584" y="93633"/>
                  <a:pt x="4718050" y="88900"/>
                </a:cubicBezTo>
                <a:cubicBezTo>
                  <a:pt x="4730024" y="82913"/>
                  <a:pt x="4756150" y="76200"/>
                  <a:pt x="4756150" y="76200"/>
                </a:cubicBezTo>
                <a:cubicBezTo>
                  <a:pt x="4802949" y="41100"/>
                  <a:pt x="4759394" y="68634"/>
                  <a:pt x="4806950" y="50800"/>
                </a:cubicBezTo>
                <a:cubicBezTo>
                  <a:pt x="4853208" y="33453"/>
                  <a:pt x="4812854" y="42262"/>
                  <a:pt x="4851400" y="31750"/>
                </a:cubicBezTo>
                <a:cubicBezTo>
                  <a:pt x="4868239" y="27157"/>
                  <a:pt x="4902200" y="19050"/>
                  <a:pt x="4902200" y="19050"/>
                </a:cubicBezTo>
                <a:cubicBezTo>
                  <a:pt x="4925188" y="3725"/>
                  <a:pt x="4914424" y="9763"/>
                  <a:pt x="4933950" y="0"/>
                </a:cubicBezTo>
              </a:path>
            </a:pathLst>
          </a:custGeom>
          <a:solidFill>
            <a:schemeClr val="bg1"/>
          </a:solidFill>
          <a:ln>
            <a:solidFill>
              <a:srgbClr val="87AFBF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1C7209E-1A4F-BA4B-A0FE-67A039CC4225}"/>
              </a:ext>
            </a:extLst>
          </p:cNvPr>
          <p:cNvSpPr/>
          <p:nvPr/>
        </p:nvSpPr>
        <p:spPr>
          <a:xfrm>
            <a:off x="739811" y="2681379"/>
            <a:ext cx="4622800" cy="1594325"/>
          </a:xfrm>
          <a:custGeom>
            <a:avLst/>
            <a:gdLst>
              <a:gd name="connsiteX0" fmla="*/ 0 w 4622800"/>
              <a:gd name="connsiteY0" fmla="*/ 1594325 h 1594325"/>
              <a:gd name="connsiteX1" fmla="*/ 44450 w 4622800"/>
              <a:gd name="connsiteY1" fmla="*/ 1581625 h 1594325"/>
              <a:gd name="connsiteX2" fmla="*/ 69850 w 4622800"/>
              <a:gd name="connsiteY2" fmla="*/ 1568925 h 1594325"/>
              <a:gd name="connsiteX3" fmla="*/ 101600 w 4622800"/>
              <a:gd name="connsiteY3" fmla="*/ 1556225 h 1594325"/>
              <a:gd name="connsiteX4" fmla="*/ 127000 w 4622800"/>
              <a:gd name="connsiteY4" fmla="*/ 1543525 h 1594325"/>
              <a:gd name="connsiteX5" fmla="*/ 152400 w 4622800"/>
              <a:gd name="connsiteY5" fmla="*/ 1537175 h 1594325"/>
              <a:gd name="connsiteX6" fmla="*/ 222250 w 4622800"/>
              <a:gd name="connsiteY6" fmla="*/ 1524475 h 1594325"/>
              <a:gd name="connsiteX7" fmla="*/ 266700 w 4622800"/>
              <a:gd name="connsiteY7" fmla="*/ 1518125 h 1594325"/>
              <a:gd name="connsiteX8" fmla="*/ 292100 w 4622800"/>
              <a:gd name="connsiteY8" fmla="*/ 1511775 h 1594325"/>
              <a:gd name="connsiteX9" fmla="*/ 323850 w 4622800"/>
              <a:gd name="connsiteY9" fmla="*/ 1505425 h 1594325"/>
              <a:gd name="connsiteX10" fmla="*/ 361950 w 4622800"/>
              <a:gd name="connsiteY10" fmla="*/ 1492725 h 1594325"/>
              <a:gd name="connsiteX11" fmla="*/ 381000 w 4622800"/>
              <a:gd name="connsiteY11" fmla="*/ 1486375 h 1594325"/>
              <a:gd name="connsiteX12" fmla="*/ 508000 w 4622800"/>
              <a:gd name="connsiteY12" fmla="*/ 1467325 h 1594325"/>
              <a:gd name="connsiteX13" fmla="*/ 558800 w 4622800"/>
              <a:gd name="connsiteY13" fmla="*/ 1460975 h 1594325"/>
              <a:gd name="connsiteX14" fmla="*/ 615950 w 4622800"/>
              <a:gd name="connsiteY14" fmla="*/ 1448275 h 1594325"/>
              <a:gd name="connsiteX15" fmla="*/ 749300 w 4622800"/>
              <a:gd name="connsiteY15" fmla="*/ 1441925 h 1594325"/>
              <a:gd name="connsiteX16" fmla="*/ 920750 w 4622800"/>
              <a:gd name="connsiteY16" fmla="*/ 1429225 h 1594325"/>
              <a:gd name="connsiteX17" fmla="*/ 984250 w 4622800"/>
              <a:gd name="connsiteY17" fmla="*/ 1422875 h 1594325"/>
              <a:gd name="connsiteX18" fmla="*/ 1060450 w 4622800"/>
              <a:gd name="connsiteY18" fmla="*/ 1416525 h 1594325"/>
              <a:gd name="connsiteX19" fmla="*/ 1149350 w 4622800"/>
              <a:gd name="connsiteY19" fmla="*/ 1403825 h 1594325"/>
              <a:gd name="connsiteX20" fmla="*/ 1206500 w 4622800"/>
              <a:gd name="connsiteY20" fmla="*/ 1397475 h 1594325"/>
              <a:gd name="connsiteX21" fmla="*/ 1263650 w 4622800"/>
              <a:gd name="connsiteY21" fmla="*/ 1384775 h 1594325"/>
              <a:gd name="connsiteX22" fmla="*/ 1289050 w 4622800"/>
              <a:gd name="connsiteY22" fmla="*/ 1378425 h 1594325"/>
              <a:gd name="connsiteX23" fmla="*/ 1308100 w 4622800"/>
              <a:gd name="connsiteY23" fmla="*/ 1372075 h 1594325"/>
              <a:gd name="connsiteX24" fmla="*/ 1403350 w 4622800"/>
              <a:gd name="connsiteY24" fmla="*/ 1365725 h 1594325"/>
              <a:gd name="connsiteX25" fmla="*/ 1517650 w 4622800"/>
              <a:gd name="connsiteY25" fmla="*/ 1353025 h 1594325"/>
              <a:gd name="connsiteX26" fmla="*/ 1568450 w 4622800"/>
              <a:gd name="connsiteY26" fmla="*/ 1346675 h 1594325"/>
              <a:gd name="connsiteX27" fmla="*/ 1676400 w 4622800"/>
              <a:gd name="connsiteY27" fmla="*/ 1333975 h 1594325"/>
              <a:gd name="connsiteX28" fmla="*/ 1695450 w 4622800"/>
              <a:gd name="connsiteY28" fmla="*/ 1327625 h 1594325"/>
              <a:gd name="connsiteX29" fmla="*/ 1803400 w 4622800"/>
              <a:gd name="connsiteY29" fmla="*/ 1314925 h 1594325"/>
              <a:gd name="connsiteX30" fmla="*/ 1892300 w 4622800"/>
              <a:gd name="connsiteY30" fmla="*/ 1295875 h 1594325"/>
              <a:gd name="connsiteX31" fmla="*/ 1924050 w 4622800"/>
              <a:gd name="connsiteY31" fmla="*/ 1289525 h 1594325"/>
              <a:gd name="connsiteX32" fmla="*/ 1962150 w 4622800"/>
              <a:gd name="connsiteY32" fmla="*/ 1276825 h 1594325"/>
              <a:gd name="connsiteX33" fmla="*/ 1981200 w 4622800"/>
              <a:gd name="connsiteY33" fmla="*/ 1270475 h 1594325"/>
              <a:gd name="connsiteX34" fmla="*/ 2006600 w 4622800"/>
              <a:gd name="connsiteY34" fmla="*/ 1264125 h 1594325"/>
              <a:gd name="connsiteX35" fmla="*/ 2063750 w 4622800"/>
              <a:gd name="connsiteY35" fmla="*/ 1245075 h 1594325"/>
              <a:gd name="connsiteX36" fmla="*/ 2108200 w 4622800"/>
              <a:gd name="connsiteY36" fmla="*/ 1232375 h 1594325"/>
              <a:gd name="connsiteX37" fmla="*/ 2146300 w 4622800"/>
              <a:gd name="connsiteY37" fmla="*/ 1226025 h 1594325"/>
              <a:gd name="connsiteX38" fmla="*/ 2178050 w 4622800"/>
              <a:gd name="connsiteY38" fmla="*/ 1219675 h 1594325"/>
              <a:gd name="connsiteX39" fmla="*/ 2216150 w 4622800"/>
              <a:gd name="connsiteY39" fmla="*/ 1213325 h 1594325"/>
              <a:gd name="connsiteX40" fmla="*/ 2298700 w 4622800"/>
              <a:gd name="connsiteY40" fmla="*/ 1194275 h 1594325"/>
              <a:gd name="connsiteX41" fmla="*/ 2317750 w 4622800"/>
              <a:gd name="connsiteY41" fmla="*/ 1187925 h 1594325"/>
              <a:gd name="connsiteX42" fmla="*/ 2343150 w 4622800"/>
              <a:gd name="connsiteY42" fmla="*/ 1181575 h 1594325"/>
              <a:gd name="connsiteX43" fmla="*/ 2368550 w 4622800"/>
              <a:gd name="connsiteY43" fmla="*/ 1168875 h 1594325"/>
              <a:gd name="connsiteX44" fmla="*/ 2406650 w 4622800"/>
              <a:gd name="connsiteY44" fmla="*/ 1156175 h 1594325"/>
              <a:gd name="connsiteX45" fmla="*/ 2432050 w 4622800"/>
              <a:gd name="connsiteY45" fmla="*/ 1143475 h 1594325"/>
              <a:gd name="connsiteX46" fmla="*/ 2451100 w 4622800"/>
              <a:gd name="connsiteY46" fmla="*/ 1137125 h 1594325"/>
              <a:gd name="connsiteX47" fmla="*/ 2501900 w 4622800"/>
              <a:gd name="connsiteY47" fmla="*/ 1124425 h 1594325"/>
              <a:gd name="connsiteX48" fmla="*/ 2559050 w 4622800"/>
              <a:gd name="connsiteY48" fmla="*/ 1099025 h 1594325"/>
              <a:gd name="connsiteX49" fmla="*/ 2622550 w 4622800"/>
              <a:gd name="connsiteY49" fmla="*/ 1086325 h 1594325"/>
              <a:gd name="connsiteX50" fmla="*/ 2641600 w 4622800"/>
              <a:gd name="connsiteY50" fmla="*/ 1073625 h 1594325"/>
              <a:gd name="connsiteX51" fmla="*/ 2667000 w 4622800"/>
              <a:gd name="connsiteY51" fmla="*/ 1054575 h 1594325"/>
              <a:gd name="connsiteX52" fmla="*/ 2717800 w 4622800"/>
              <a:gd name="connsiteY52" fmla="*/ 1029175 h 1594325"/>
              <a:gd name="connsiteX53" fmla="*/ 2781300 w 4622800"/>
              <a:gd name="connsiteY53" fmla="*/ 991075 h 1594325"/>
              <a:gd name="connsiteX54" fmla="*/ 2819400 w 4622800"/>
              <a:gd name="connsiteY54" fmla="*/ 978375 h 1594325"/>
              <a:gd name="connsiteX55" fmla="*/ 2844800 w 4622800"/>
              <a:gd name="connsiteY55" fmla="*/ 965675 h 1594325"/>
              <a:gd name="connsiteX56" fmla="*/ 2889250 w 4622800"/>
              <a:gd name="connsiteY56" fmla="*/ 952975 h 1594325"/>
              <a:gd name="connsiteX57" fmla="*/ 2933700 w 4622800"/>
              <a:gd name="connsiteY57" fmla="*/ 933925 h 1594325"/>
              <a:gd name="connsiteX58" fmla="*/ 2952750 w 4622800"/>
              <a:gd name="connsiteY58" fmla="*/ 921225 h 1594325"/>
              <a:gd name="connsiteX59" fmla="*/ 2990850 w 4622800"/>
              <a:gd name="connsiteY59" fmla="*/ 908525 h 1594325"/>
              <a:gd name="connsiteX60" fmla="*/ 3041650 w 4622800"/>
              <a:gd name="connsiteY60" fmla="*/ 883125 h 1594325"/>
              <a:gd name="connsiteX61" fmla="*/ 3130550 w 4622800"/>
              <a:gd name="connsiteY61" fmla="*/ 864075 h 1594325"/>
              <a:gd name="connsiteX62" fmla="*/ 3149600 w 4622800"/>
              <a:gd name="connsiteY62" fmla="*/ 851375 h 1594325"/>
              <a:gd name="connsiteX63" fmla="*/ 3168650 w 4622800"/>
              <a:gd name="connsiteY63" fmla="*/ 845025 h 1594325"/>
              <a:gd name="connsiteX64" fmla="*/ 3194050 w 4622800"/>
              <a:gd name="connsiteY64" fmla="*/ 832325 h 1594325"/>
              <a:gd name="connsiteX65" fmla="*/ 3213100 w 4622800"/>
              <a:gd name="connsiteY65" fmla="*/ 819625 h 1594325"/>
              <a:gd name="connsiteX66" fmla="*/ 3251200 w 4622800"/>
              <a:gd name="connsiteY66" fmla="*/ 806925 h 1594325"/>
              <a:gd name="connsiteX67" fmla="*/ 3321050 w 4622800"/>
              <a:gd name="connsiteY67" fmla="*/ 768825 h 1594325"/>
              <a:gd name="connsiteX68" fmla="*/ 3359150 w 4622800"/>
              <a:gd name="connsiteY68" fmla="*/ 743425 h 1594325"/>
              <a:gd name="connsiteX69" fmla="*/ 3409950 w 4622800"/>
              <a:gd name="connsiteY69" fmla="*/ 724375 h 1594325"/>
              <a:gd name="connsiteX70" fmla="*/ 3435350 w 4622800"/>
              <a:gd name="connsiteY70" fmla="*/ 711675 h 1594325"/>
              <a:gd name="connsiteX71" fmla="*/ 3486150 w 4622800"/>
              <a:gd name="connsiteY71" fmla="*/ 679925 h 1594325"/>
              <a:gd name="connsiteX72" fmla="*/ 3511550 w 4622800"/>
              <a:gd name="connsiteY72" fmla="*/ 673575 h 1594325"/>
              <a:gd name="connsiteX73" fmla="*/ 3549650 w 4622800"/>
              <a:gd name="connsiteY73" fmla="*/ 641825 h 1594325"/>
              <a:gd name="connsiteX74" fmla="*/ 3568700 w 4622800"/>
              <a:gd name="connsiteY74" fmla="*/ 629125 h 1594325"/>
              <a:gd name="connsiteX75" fmla="*/ 3594100 w 4622800"/>
              <a:gd name="connsiteY75" fmla="*/ 616425 h 1594325"/>
              <a:gd name="connsiteX76" fmla="*/ 3632200 w 4622800"/>
              <a:gd name="connsiteY76" fmla="*/ 578325 h 1594325"/>
              <a:gd name="connsiteX77" fmla="*/ 3657600 w 4622800"/>
              <a:gd name="connsiteY77" fmla="*/ 565625 h 1594325"/>
              <a:gd name="connsiteX78" fmla="*/ 3683000 w 4622800"/>
              <a:gd name="connsiteY78" fmla="*/ 546575 h 1594325"/>
              <a:gd name="connsiteX79" fmla="*/ 3702050 w 4622800"/>
              <a:gd name="connsiteY79" fmla="*/ 540225 h 1594325"/>
              <a:gd name="connsiteX80" fmla="*/ 3727450 w 4622800"/>
              <a:gd name="connsiteY80" fmla="*/ 527525 h 1594325"/>
              <a:gd name="connsiteX81" fmla="*/ 3746500 w 4622800"/>
              <a:gd name="connsiteY81" fmla="*/ 521175 h 1594325"/>
              <a:gd name="connsiteX82" fmla="*/ 3771900 w 4622800"/>
              <a:gd name="connsiteY82" fmla="*/ 508475 h 1594325"/>
              <a:gd name="connsiteX83" fmla="*/ 3790950 w 4622800"/>
              <a:gd name="connsiteY83" fmla="*/ 502125 h 1594325"/>
              <a:gd name="connsiteX84" fmla="*/ 3810000 w 4622800"/>
              <a:gd name="connsiteY84" fmla="*/ 489425 h 1594325"/>
              <a:gd name="connsiteX85" fmla="*/ 3860800 w 4622800"/>
              <a:gd name="connsiteY85" fmla="*/ 464025 h 1594325"/>
              <a:gd name="connsiteX86" fmla="*/ 3860800 w 4622800"/>
              <a:gd name="connsiteY86" fmla="*/ 464025 h 1594325"/>
              <a:gd name="connsiteX87" fmla="*/ 3930650 w 4622800"/>
              <a:gd name="connsiteY87" fmla="*/ 438625 h 1594325"/>
              <a:gd name="connsiteX88" fmla="*/ 3962400 w 4622800"/>
              <a:gd name="connsiteY88" fmla="*/ 425925 h 1594325"/>
              <a:gd name="connsiteX89" fmla="*/ 3981450 w 4622800"/>
              <a:gd name="connsiteY89" fmla="*/ 419575 h 1594325"/>
              <a:gd name="connsiteX90" fmla="*/ 4032250 w 4622800"/>
              <a:gd name="connsiteY90" fmla="*/ 394175 h 1594325"/>
              <a:gd name="connsiteX91" fmla="*/ 4070350 w 4622800"/>
              <a:gd name="connsiteY91" fmla="*/ 375125 h 1594325"/>
              <a:gd name="connsiteX92" fmla="*/ 4108450 w 4622800"/>
              <a:gd name="connsiteY92" fmla="*/ 356075 h 1594325"/>
              <a:gd name="connsiteX93" fmla="*/ 4165600 w 4622800"/>
              <a:gd name="connsiteY93" fmla="*/ 305275 h 1594325"/>
              <a:gd name="connsiteX94" fmla="*/ 4191000 w 4622800"/>
              <a:gd name="connsiteY94" fmla="*/ 267175 h 1594325"/>
              <a:gd name="connsiteX95" fmla="*/ 4203700 w 4622800"/>
              <a:gd name="connsiteY95" fmla="*/ 248125 h 1594325"/>
              <a:gd name="connsiteX96" fmla="*/ 4241800 w 4622800"/>
              <a:gd name="connsiteY96" fmla="*/ 210025 h 1594325"/>
              <a:gd name="connsiteX97" fmla="*/ 4260850 w 4622800"/>
              <a:gd name="connsiteY97" fmla="*/ 190975 h 1594325"/>
              <a:gd name="connsiteX98" fmla="*/ 4292600 w 4622800"/>
              <a:gd name="connsiteY98" fmla="*/ 165575 h 1594325"/>
              <a:gd name="connsiteX99" fmla="*/ 4349750 w 4622800"/>
              <a:gd name="connsiteY99" fmla="*/ 133825 h 1594325"/>
              <a:gd name="connsiteX100" fmla="*/ 4394200 w 4622800"/>
              <a:gd name="connsiteY100" fmla="*/ 102075 h 1594325"/>
              <a:gd name="connsiteX101" fmla="*/ 4413250 w 4622800"/>
              <a:gd name="connsiteY101" fmla="*/ 95725 h 1594325"/>
              <a:gd name="connsiteX102" fmla="*/ 4464050 w 4622800"/>
              <a:gd name="connsiteY102" fmla="*/ 70325 h 1594325"/>
              <a:gd name="connsiteX103" fmla="*/ 4489450 w 4622800"/>
              <a:gd name="connsiteY103" fmla="*/ 57625 h 1594325"/>
              <a:gd name="connsiteX104" fmla="*/ 4533900 w 4622800"/>
              <a:gd name="connsiteY104" fmla="*/ 32225 h 1594325"/>
              <a:gd name="connsiteX105" fmla="*/ 4603750 w 4622800"/>
              <a:gd name="connsiteY105" fmla="*/ 19525 h 1594325"/>
              <a:gd name="connsiteX106" fmla="*/ 4622800 w 4622800"/>
              <a:gd name="connsiteY106" fmla="*/ 6825 h 15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622800" h="1594325">
                <a:moveTo>
                  <a:pt x="0" y="1594325"/>
                </a:moveTo>
                <a:cubicBezTo>
                  <a:pt x="14817" y="1590092"/>
                  <a:pt x="29968" y="1586891"/>
                  <a:pt x="44450" y="1581625"/>
                </a:cubicBezTo>
                <a:cubicBezTo>
                  <a:pt x="53346" y="1578390"/>
                  <a:pt x="61200" y="1572770"/>
                  <a:pt x="69850" y="1568925"/>
                </a:cubicBezTo>
                <a:cubicBezTo>
                  <a:pt x="80266" y="1564296"/>
                  <a:pt x="91184" y="1560854"/>
                  <a:pt x="101600" y="1556225"/>
                </a:cubicBezTo>
                <a:cubicBezTo>
                  <a:pt x="110250" y="1552380"/>
                  <a:pt x="118137" y="1546849"/>
                  <a:pt x="127000" y="1543525"/>
                </a:cubicBezTo>
                <a:cubicBezTo>
                  <a:pt x="135172" y="1540461"/>
                  <a:pt x="143881" y="1539068"/>
                  <a:pt x="152400" y="1537175"/>
                </a:cubicBezTo>
                <a:cubicBezTo>
                  <a:pt x="174692" y="1532221"/>
                  <a:pt x="199848" y="1527921"/>
                  <a:pt x="222250" y="1524475"/>
                </a:cubicBezTo>
                <a:cubicBezTo>
                  <a:pt x="237043" y="1522199"/>
                  <a:pt x="251974" y="1520802"/>
                  <a:pt x="266700" y="1518125"/>
                </a:cubicBezTo>
                <a:cubicBezTo>
                  <a:pt x="275286" y="1516564"/>
                  <a:pt x="283581" y="1513668"/>
                  <a:pt x="292100" y="1511775"/>
                </a:cubicBezTo>
                <a:cubicBezTo>
                  <a:pt x="302636" y="1509434"/>
                  <a:pt x="313437" y="1508265"/>
                  <a:pt x="323850" y="1505425"/>
                </a:cubicBezTo>
                <a:cubicBezTo>
                  <a:pt x="336765" y="1501903"/>
                  <a:pt x="349250" y="1496958"/>
                  <a:pt x="361950" y="1492725"/>
                </a:cubicBezTo>
                <a:cubicBezTo>
                  <a:pt x="368300" y="1490608"/>
                  <a:pt x="374347" y="1487114"/>
                  <a:pt x="381000" y="1486375"/>
                </a:cubicBezTo>
                <a:cubicBezTo>
                  <a:pt x="498411" y="1473329"/>
                  <a:pt x="373930" y="1488494"/>
                  <a:pt x="508000" y="1467325"/>
                </a:cubicBezTo>
                <a:cubicBezTo>
                  <a:pt x="524856" y="1464663"/>
                  <a:pt x="541967" y="1463780"/>
                  <a:pt x="558800" y="1460975"/>
                </a:cubicBezTo>
                <a:cubicBezTo>
                  <a:pt x="583280" y="1456895"/>
                  <a:pt x="589729" y="1450292"/>
                  <a:pt x="615950" y="1448275"/>
                </a:cubicBezTo>
                <a:cubicBezTo>
                  <a:pt x="660319" y="1444862"/>
                  <a:pt x="704850" y="1444042"/>
                  <a:pt x="749300" y="1441925"/>
                </a:cubicBezTo>
                <a:cubicBezTo>
                  <a:pt x="893513" y="1427504"/>
                  <a:pt x="715573" y="1444423"/>
                  <a:pt x="920750" y="1429225"/>
                </a:cubicBezTo>
                <a:cubicBezTo>
                  <a:pt x="941964" y="1427654"/>
                  <a:pt x="963065" y="1424801"/>
                  <a:pt x="984250" y="1422875"/>
                </a:cubicBezTo>
                <a:lnTo>
                  <a:pt x="1060450" y="1416525"/>
                </a:lnTo>
                <a:cubicBezTo>
                  <a:pt x="1213417" y="1401957"/>
                  <a:pt x="1050891" y="1417891"/>
                  <a:pt x="1149350" y="1403825"/>
                </a:cubicBezTo>
                <a:cubicBezTo>
                  <a:pt x="1168325" y="1401114"/>
                  <a:pt x="1187450" y="1399592"/>
                  <a:pt x="1206500" y="1397475"/>
                </a:cubicBezTo>
                <a:cubicBezTo>
                  <a:pt x="1268445" y="1381989"/>
                  <a:pt x="1191096" y="1400898"/>
                  <a:pt x="1263650" y="1384775"/>
                </a:cubicBezTo>
                <a:cubicBezTo>
                  <a:pt x="1272169" y="1382882"/>
                  <a:pt x="1280659" y="1380823"/>
                  <a:pt x="1289050" y="1378425"/>
                </a:cubicBezTo>
                <a:cubicBezTo>
                  <a:pt x="1295486" y="1376586"/>
                  <a:pt x="1301447" y="1372814"/>
                  <a:pt x="1308100" y="1372075"/>
                </a:cubicBezTo>
                <a:cubicBezTo>
                  <a:pt x="1339726" y="1368561"/>
                  <a:pt x="1371600" y="1367842"/>
                  <a:pt x="1403350" y="1365725"/>
                </a:cubicBezTo>
                <a:cubicBezTo>
                  <a:pt x="1477835" y="1353311"/>
                  <a:pt x="1406362" y="1364154"/>
                  <a:pt x="1517650" y="1353025"/>
                </a:cubicBezTo>
                <a:cubicBezTo>
                  <a:pt x="1534630" y="1351327"/>
                  <a:pt x="1551489" y="1348560"/>
                  <a:pt x="1568450" y="1346675"/>
                </a:cubicBezTo>
                <a:cubicBezTo>
                  <a:pt x="1674280" y="1334916"/>
                  <a:pt x="1591587" y="1346091"/>
                  <a:pt x="1676400" y="1333975"/>
                </a:cubicBezTo>
                <a:cubicBezTo>
                  <a:pt x="1682750" y="1331858"/>
                  <a:pt x="1688864" y="1328822"/>
                  <a:pt x="1695450" y="1327625"/>
                </a:cubicBezTo>
                <a:cubicBezTo>
                  <a:pt x="1709164" y="1325131"/>
                  <a:pt x="1792305" y="1316158"/>
                  <a:pt x="1803400" y="1314925"/>
                </a:cubicBezTo>
                <a:cubicBezTo>
                  <a:pt x="1849741" y="1303340"/>
                  <a:pt x="1820242" y="1310287"/>
                  <a:pt x="1892300" y="1295875"/>
                </a:cubicBezTo>
                <a:cubicBezTo>
                  <a:pt x="1902883" y="1293758"/>
                  <a:pt x="1913811" y="1292938"/>
                  <a:pt x="1924050" y="1289525"/>
                </a:cubicBezTo>
                <a:lnTo>
                  <a:pt x="1962150" y="1276825"/>
                </a:lnTo>
                <a:cubicBezTo>
                  <a:pt x="1968500" y="1274708"/>
                  <a:pt x="1974706" y="1272098"/>
                  <a:pt x="1981200" y="1270475"/>
                </a:cubicBezTo>
                <a:cubicBezTo>
                  <a:pt x="1989667" y="1268358"/>
                  <a:pt x="1998241" y="1266633"/>
                  <a:pt x="2006600" y="1264125"/>
                </a:cubicBezTo>
                <a:cubicBezTo>
                  <a:pt x="2025834" y="1258355"/>
                  <a:pt x="2044700" y="1251425"/>
                  <a:pt x="2063750" y="1245075"/>
                </a:cubicBezTo>
                <a:cubicBezTo>
                  <a:pt x="2081906" y="1239023"/>
                  <a:pt x="2088266" y="1236362"/>
                  <a:pt x="2108200" y="1232375"/>
                </a:cubicBezTo>
                <a:cubicBezTo>
                  <a:pt x="2120825" y="1229850"/>
                  <a:pt x="2133632" y="1228328"/>
                  <a:pt x="2146300" y="1226025"/>
                </a:cubicBezTo>
                <a:cubicBezTo>
                  <a:pt x="2156919" y="1224094"/>
                  <a:pt x="2167431" y="1221606"/>
                  <a:pt x="2178050" y="1219675"/>
                </a:cubicBezTo>
                <a:cubicBezTo>
                  <a:pt x="2190718" y="1217372"/>
                  <a:pt x="2203659" y="1216448"/>
                  <a:pt x="2216150" y="1213325"/>
                </a:cubicBezTo>
                <a:cubicBezTo>
                  <a:pt x="2309126" y="1190081"/>
                  <a:pt x="2195519" y="1209015"/>
                  <a:pt x="2298700" y="1194275"/>
                </a:cubicBezTo>
                <a:cubicBezTo>
                  <a:pt x="2305050" y="1192158"/>
                  <a:pt x="2311314" y="1189764"/>
                  <a:pt x="2317750" y="1187925"/>
                </a:cubicBezTo>
                <a:cubicBezTo>
                  <a:pt x="2326141" y="1185527"/>
                  <a:pt x="2334978" y="1184639"/>
                  <a:pt x="2343150" y="1181575"/>
                </a:cubicBezTo>
                <a:cubicBezTo>
                  <a:pt x="2352013" y="1178251"/>
                  <a:pt x="2359761" y="1172391"/>
                  <a:pt x="2368550" y="1168875"/>
                </a:cubicBezTo>
                <a:cubicBezTo>
                  <a:pt x="2380979" y="1163903"/>
                  <a:pt x="2394676" y="1162162"/>
                  <a:pt x="2406650" y="1156175"/>
                </a:cubicBezTo>
                <a:cubicBezTo>
                  <a:pt x="2415117" y="1151942"/>
                  <a:pt x="2423349" y="1147204"/>
                  <a:pt x="2432050" y="1143475"/>
                </a:cubicBezTo>
                <a:cubicBezTo>
                  <a:pt x="2438202" y="1140838"/>
                  <a:pt x="2444642" y="1138886"/>
                  <a:pt x="2451100" y="1137125"/>
                </a:cubicBezTo>
                <a:cubicBezTo>
                  <a:pt x="2467939" y="1132532"/>
                  <a:pt x="2501900" y="1124425"/>
                  <a:pt x="2501900" y="1124425"/>
                </a:cubicBezTo>
                <a:cubicBezTo>
                  <a:pt x="2524704" y="1109223"/>
                  <a:pt x="2526664" y="1105502"/>
                  <a:pt x="2559050" y="1099025"/>
                </a:cubicBezTo>
                <a:lnTo>
                  <a:pt x="2622550" y="1086325"/>
                </a:lnTo>
                <a:cubicBezTo>
                  <a:pt x="2628900" y="1082092"/>
                  <a:pt x="2635390" y="1078061"/>
                  <a:pt x="2641600" y="1073625"/>
                </a:cubicBezTo>
                <a:cubicBezTo>
                  <a:pt x="2650212" y="1067474"/>
                  <a:pt x="2657858" y="1059908"/>
                  <a:pt x="2667000" y="1054575"/>
                </a:cubicBezTo>
                <a:cubicBezTo>
                  <a:pt x="2683353" y="1045036"/>
                  <a:pt x="2702654" y="1040534"/>
                  <a:pt x="2717800" y="1029175"/>
                </a:cubicBezTo>
                <a:cubicBezTo>
                  <a:pt x="2745696" y="1008253"/>
                  <a:pt x="2745625" y="1005939"/>
                  <a:pt x="2781300" y="991075"/>
                </a:cubicBezTo>
                <a:cubicBezTo>
                  <a:pt x="2793657" y="985926"/>
                  <a:pt x="2807426" y="984362"/>
                  <a:pt x="2819400" y="978375"/>
                </a:cubicBezTo>
                <a:cubicBezTo>
                  <a:pt x="2827867" y="974142"/>
                  <a:pt x="2836099" y="969404"/>
                  <a:pt x="2844800" y="965675"/>
                </a:cubicBezTo>
                <a:cubicBezTo>
                  <a:pt x="2857554" y="960209"/>
                  <a:pt x="2876361" y="956197"/>
                  <a:pt x="2889250" y="952975"/>
                </a:cubicBezTo>
                <a:cubicBezTo>
                  <a:pt x="2937076" y="921091"/>
                  <a:pt x="2876293" y="958528"/>
                  <a:pt x="2933700" y="933925"/>
                </a:cubicBezTo>
                <a:cubicBezTo>
                  <a:pt x="2940715" y="930919"/>
                  <a:pt x="2945776" y="924325"/>
                  <a:pt x="2952750" y="921225"/>
                </a:cubicBezTo>
                <a:cubicBezTo>
                  <a:pt x="2964983" y="915788"/>
                  <a:pt x="2978545" y="913798"/>
                  <a:pt x="2990850" y="908525"/>
                </a:cubicBezTo>
                <a:cubicBezTo>
                  <a:pt x="3008251" y="901067"/>
                  <a:pt x="3023086" y="886838"/>
                  <a:pt x="3041650" y="883125"/>
                </a:cubicBezTo>
                <a:cubicBezTo>
                  <a:pt x="3113708" y="868713"/>
                  <a:pt x="3084209" y="875660"/>
                  <a:pt x="3130550" y="864075"/>
                </a:cubicBezTo>
                <a:cubicBezTo>
                  <a:pt x="3136900" y="859842"/>
                  <a:pt x="3142774" y="854788"/>
                  <a:pt x="3149600" y="851375"/>
                </a:cubicBezTo>
                <a:cubicBezTo>
                  <a:pt x="3155587" y="848382"/>
                  <a:pt x="3162498" y="847662"/>
                  <a:pt x="3168650" y="845025"/>
                </a:cubicBezTo>
                <a:cubicBezTo>
                  <a:pt x="3177351" y="841296"/>
                  <a:pt x="3185831" y="837021"/>
                  <a:pt x="3194050" y="832325"/>
                </a:cubicBezTo>
                <a:cubicBezTo>
                  <a:pt x="3200676" y="828539"/>
                  <a:pt x="3206126" y="822725"/>
                  <a:pt x="3213100" y="819625"/>
                </a:cubicBezTo>
                <a:cubicBezTo>
                  <a:pt x="3225333" y="814188"/>
                  <a:pt x="3251200" y="806925"/>
                  <a:pt x="3251200" y="806925"/>
                </a:cubicBezTo>
                <a:cubicBezTo>
                  <a:pt x="3322065" y="750233"/>
                  <a:pt x="3241782" y="808459"/>
                  <a:pt x="3321050" y="768825"/>
                </a:cubicBezTo>
                <a:cubicBezTo>
                  <a:pt x="3334702" y="761999"/>
                  <a:pt x="3345498" y="750251"/>
                  <a:pt x="3359150" y="743425"/>
                </a:cubicBezTo>
                <a:cubicBezTo>
                  <a:pt x="3429867" y="708067"/>
                  <a:pt x="3340783" y="750313"/>
                  <a:pt x="3409950" y="724375"/>
                </a:cubicBezTo>
                <a:cubicBezTo>
                  <a:pt x="3418813" y="721051"/>
                  <a:pt x="3427173" y="716445"/>
                  <a:pt x="3435350" y="711675"/>
                </a:cubicBezTo>
                <a:cubicBezTo>
                  <a:pt x="3452598" y="701613"/>
                  <a:pt x="3466778" y="684768"/>
                  <a:pt x="3486150" y="679925"/>
                </a:cubicBezTo>
                <a:lnTo>
                  <a:pt x="3511550" y="673575"/>
                </a:lnTo>
                <a:cubicBezTo>
                  <a:pt x="3558848" y="642043"/>
                  <a:pt x="3500757" y="682569"/>
                  <a:pt x="3549650" y="641825"/>
                </a:cubicBezTo>
                <a:cubicBezTo>
                  <a:pt x="3555513" y="636939"/>
                  <a:pt x="3562074" y="632911"/>
                  <a:pt x="3568700" y="629125"/>
                </a:cubicBezTo>
                <a:cubicBezTo>
                  <a:pt x="3576919" y="624429"/>
                  <a:pt x="3586708" y="622338"/>
                  <a:pt x="3594100" y="616425"/>
                </a:cubicBezTo>
                <a:cubicBezTo>
                  <a:pt x="3608125" y="605205"/>
                  <a:pt x="3616136" y="586357"/>
                  <a:pt x="3632200" y="578325"/>
                </a:cubicBezTo>
                <a:cubicBezTo>
                  <a:pt x="3640667" y="574092"/>
                  <a:pt x="3649573" y="570642"/>
                  <a:pt x="3657600" y="565625"/>
                </a:cubicBezTo>
                <a:cubicBezTo>
                  <a:pt x="3666575" y="560016"/>
                  <a:pt x="3673811" y="551826"/>
                  <a:pt x="3683000" y="546575"/>
                </a:cubicBezTo>
                <a:cubicBezTo>
                  <a:pt x="3688812" y="543254"/>
                  <a:pt x="3695898" y="542862"/>
                  <a:pt x="3702050" y="540225"/>
                </a:cubicBezTo>
                <a:cubicBezTo>
                  <a:pt x="3710751" y="536496"/>
                  <a:pt x="3718749" y="531254"/>
                  <a:pt x="3727450" y="527525"/>
                </a:cubicBezTo>
                <a:cubicBezTo>
                  <a:pt x="3733602" y="524888"/>
                  <a:pt x="3740348" y="523812"/>
                  <a:pt x="3746500" y="521175"/>
                </a:cubicBezTo>
                <a:cubicBezTo>
                  <a:pt x="3755201" y="517446"/>
                  <a:pt x="3763199" y="512204"/>
                  <a:pt x="3771900" y="508475"/>
                </a:cubicBezTo>
                <a:cubicBezTo>
                  <a:pt x="3778052" y="505838"/>
                  <a:pt x="3784963" y="505118"/>
                  <a:pt x="3790950" y="502125"/>
                </a:cubicBezTo>
                <a:cubicBezTo>
                  <a:pt x="3797776" y="498712"/>
                  <a:pt x="3803300" y="493079"/>
                  <a:pt x="3810000" y="489425"/>
                </a:cubicBezTo>
                <a:cubicBezTo>
                  <a:pt x="3826620" y="480359"/>
                  <a:pt x="3843867" y="472492"/>
                  <a:pt x="3860800" y="464025"/>
                </a:cubicBezTo>
                <a:lnTo>
                  <a:pt x="3860800" y="464025"/>
                </a:lnTo>
                <a:cubicBezTo>
                  <a:pt x="3939687" y="432470"/>
                  <a:pt x="3840975" y="471234"/>
                  <a:pt x="3930650" y="438625"/>
                </a:cubicBezTo>
                <a:cubicBezTo>
                  <a:pt x="3941362" y="434730"/>
                  <a:pt x="3951727" y="429927"/>
                  <a:pt x="3962400" y="425925"/>
                </a:cubicBezTo>
                <a:cubicBezTo>
                  <a:pt x="3968667" y="423575"/>
                  <a:pt x="3975356" y="422345"/>
                  <a:pt x="3981450" y="419575"/>
                </a:cubicBezTo>
                <a:cubicBezTo>
                  <a:pt x="3998685" y="411741"/>
                  <a:pt x="4015317" y="402642"/>
                  <a:pt x="4032250" y="394175"/>
                </a:cubicBezTo>
                <a:cubicBezTo>
                  <a:pt x="4044950" y="387825"/>
                  <a:pt x="4058536" y="383001"/>
                  <a:pt x="4070350" y="375125"/>
                </a:cubicBezTo>
                <a:cubicBezTo>
                  <a:pt x="4094969" y="358712"/>
                  <a:pt x="4082160" y="364838"/>
                  <a:pt x="4108450" y="356075"/>
                </a:cubicBezTo>
                <a:cubicBezTo>
                  <a:pt x="4151946" y="312579"/>
                  <a:pt x="4131606" y="327938"/>
                  <a:pt x="4165600" y="305275"/>
                </a:cubicBezTo>
                <a:lnTo>
                  <a:pt x="4191000" y="267175"/>
                </a:lnTo>
                <a:cubicBezTo>
                  <a:pt x="4195233" y="260825"/>
                  <a:pt x="4198304" y="253521"/>
                  <a:pt x="4203700" y="248125"/>
                </a:cubicBezTo>
                <a:lnTo>
                  <a:pt x="4241800" y="210025"/>
                </a:lnTo>
                <a:cubicBezTo>
                  <a:pt x="4248150" y="203675"/>
                  <a:pt x="4253838" y="196585"/>
                  <a:pt x="4260850" y="190975"/>
                </a:cubicBezTo>
                <a:cubicBezTo>
                  <a:pt x="4271433" y="182508"/>
                  <a:pt x="4281497" y="173347"/>
                  <a:pt x="4292600" y="165575"/>
                </a:cubicBezTo>
                <a:cubicBezTo>
                  <a:pt x="4358496" y="119448"/>
                  <a:pt x="4293348" y="169076"/>
                  <a:pt x="4349750" y="133825"/>
                </a:cubicBezTo>
                <a:cubicBezTo>
                  <a:pt x="4361255" y="126634"/>
                  <a:pt x="4380766" y="108792"/>
                  <a:pt x="4394200" y="102075"/>
                </a:cubicBezTo>
                <a:cubicBezTo>
                  <a:pt x="4400187" y="99082"/>
                  <a:pt x="4407156" y="98495"/>
                  <a:pt x="4413250" y="95725"/>
                </a:cubicBezTo>
                <a:cubicBezTo>
                  <a:pt x="4430485" y="87891"/>
                  <a:pt x="4447117" y="78792"/>
                  <a:pt x="4464050" y="70325"/>
                </a:cubicBezTo>
                <a:cubicBezTo>
                  <a:pt x="4472517" y="66092"/>
                  <a:pt x="4481574" y="62876"/>
                  <a:pt x="4489450" y="57625"/>
                </a:cubicBezTo>
                <a:cubicBezTo>
                  <a:pt x="4505241" y="47097"/>
                  <a:pt x="4515485" y="39131"/>
                  <a:pt x="4533900" y="32225"/>
                </a:cubicBezTo>
                <a:cubicBezTo>
                  <a:pt x="4552325" y="25316"/>
                  <a:pt x="4587525" y="21843"/>
                  <a:pt x="4603750" y="19525"/>
                </a:cubicBezTo>
                <a:cubicBezTo>
                  <a:pt x="4618110" y="-2016"/>
                  <a:pt x="4611054" y="-4921"/>
                  <a:pt x="4622800" y="682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D6F8214-0722-644E-8126-DD82EFDCEEA2}"/>
              </a:ext>
            </a:extLst>
          </p:cNvPr>
          <p:cNvSpPr/>
          <p:nvPr/>
        </p:nvSpPr>
        <p:spPr>
          <a:xfrm>
            <a:off x="787400" y="1930400"/>
            <a:ext cx="4572000" cy="2025650"/>
          </a:xfrm>
          <a:custGeom>
            <a:avLst/>
            <a:gdLst>
              <a:gd name="connsiteX0" fmla="*/ 0 w 4572000"/>
              <a:gd name="connsiteY0" fmla="*/ 2025650 h 2025650"/>
              <a:gd name="connsiteX1" fmla="*/ 44450 w 4572000"/>
              <a:gd name="connsiteY1" fmla="*/ 2012950 h 2025650"/>
              <a:gd name="connsiteX2" fmla="*/ 69850 w 4572000"/>
              <a:gd name="connsiteY2" fmla="*/ 2006600 h 2025650"/>
              <a:gd name="connsiteX3" fmla="*/ 1079500 w 4572000"/>
              <a:gd name="connsiteY3" fmla="*/ 1784350 h 2025650"/>
              <a:gd name="connsiteX4" fmla="*/ 1244600 w 4572000"/>
              <a:gd name="connsiteY4" fmla="*/ 1739900 h 2025650"/>
              <a:gd name="connsiteX5" fmla="*/ 1282700 w 4572000"/>
              <a:gd name="connsiteY5" fmla="*/ 1727200 h 2025650"/>
              <a:gd name="connsiteX6" fmla="*/ 1301750 w 4572000"/>
              <a:gd name="connsiteY6" fmla="*/ 1720850 h 2025650"/>
              <a:gd name="connsiteX7" fmla="*/ 1320800 w 4572000"/>
              <a:gd name="connsiteY7" fmla="*/ 1714500 h 2025650"/>
              <a:gd name="connsiteX8" fmla="*/ 1339850 w 4572000"/>
              <a:gd name="connsiteY8" fmla="*/ 1701800 h 2025650"/>
              <a:gd name="connsiteX9" fmla="*/ 1403350 w 4572000"/>
              <a:gd name="connsiteY9" fmla="*/ 1689100 h 2025650"/>
              <a:gd name="connsiteX10" fmla="*/ 1485900 w 4572000"/>
              <a:gd name="connsiteY10" fmla="*/ 1676400 h 2025650"/>
              <a:gd name="connsiteX11" fmla="*/ 1587500 w 4572000"/>
              <a:gd name="connsiteY11" fmla="*/ 1638300 h 2025650"/>
              <a:gd name="connsiteX12" fmla="*/ 1625600 w 4572000"/>
              <a:gd name="connsiteY12" fmla="*/ 1625600 h 2025650"/>
              <a:gd name="connsiteX13" fmla="*/ 1644650 w 4572000"/>
              <a:gd name="connsiteY13" fmla="*/ 1619250 h 2025650"/>
              <a:gd name="connsiteX14" fmla="*/ 1758950 w 4572000"/>
              <a:gd name="connsiteY14" fmla="*/ 1593850 h 2025650"/>
              <a:gd name="connsiteX15" fmla="*/ 1778000 w 4572000"/>
              <a:gd name="connsiteY15" fmla="*/ 1587500 h 2025650"/>
              <a:gd name="connsiteX16" fmla="*/ 1803400 w 4572000"/>
              <a:gd name="connsiteY16" fmla="*/ 1574800 h 2025650"/>
              <a:gd name="connsiteX17" fmla="*/ 1854200 w 4572000"/>
              <a:gd name="connsiteY17" fmla="*/ 1568450 h 2025650"/>
              <a:gd name="connsiteX18" fmla="*/ 1885950 w 4572000"/>
              <a:gd name="connsiteY18" fmla="*/ 1562100 h 2025650"/>
              <a:gd name="connsiteX19" fmla="*/ 1924050 w 4572000"/>
              <a:gd name="connsiteY19" fmla="*/ 1555750 h 2025650"/>
              <a:gd name="connsiteX20" fmla="*/ 1974850 w 4572000"/>
              <a:gd name="connsiteY20" fmla="*/ 1543050 h 2025650"/>
              <a:gd name="connsiteX21" fmla="*/ 2032000 w 4572000"/>
              <a:gd name="connsiteY21" fmla="*/ 1524000 h 2025650"/>
              <a:gd name="connsiteX22" fmla="*/ 2108200 w 4572000"/>
              <a:gd name="connsiteY22" fmla="*/ 1498600 h 2025650"/>
              <a:gd name="connsiteX23" fmla="*/ 2197100 w 4572000"/>
              <a:gd name="connsiteY23" fmla="*/ 1473200 h 2025650"/>
              <a:gd name="connsiteX24" fmla="*/ 2247900 w 4572000"/>
              <a:gd name="connsiteY24" fmla="*/ 1466850 h 2025650"/>
              <a:gd name="connsiteX25" fmla="*/ 2343150 w 4572000"/>
              <a:gd name="connsiteY25" fmla="*/ 1447800 h 2025650"/>
              <a:gd name="connsiteX26" fmla="*/ 2362200 w 4572000"/>
              <a:gd name="connsiteY26" fmla="*/ 1435100 h 2025650"/>
              <a:gd name="connsiteX27" fmla="*/ 2393950 w 4572000"/>
              <a:gd name="connsiteY27" fmla="*/ 1422400 h 2025650"/>
              <a:gd name="connsiteX28" fmla="*/ 2476500 w 4572000"/>
              <a:gd name="connsiteY28" fmla="*/ 1365250 h 2025650"/>
              <a:gd name="connsiteX29" fmla="*/ 2540000 w 4572000"/>
              <a:gd name="connsiteY29" fmla="*/ 1339850 h 2025650"/>
              <a:gd name="connsiteX30" fmla="*/ 2584450 w 4572000"/>
              <a:gd name="connsiteY30" fmla="*/ 1314450 h 2025650"/>
              <a:gd name="connsiteX31" fmla="*/ 2609850 w 4572000"/>
              <a:gd name="connsiteY31" fmla="*/ 1308100 h 2025650"/>
              <a:gd name="connsiteX32" fmla="*/ 2679700 w 4572000"/>
              <a:gd name="connsiteY32" fmla="*/ 1263650 h 2025650"/>
              <a:gd name="connsiteX33" fmla="*/ 2724150 w 4572000"/>
              <a:gd name="connsiteY33" fmla="*/ 1225550 h 2025650"/>
              <a:gd name="connsiteX34" fmla="*/ 2743200 w 4572000"/>
              <a:gd name="connsiteY34" fmla="*/ 1219200 h 2025650"/>
              <a:gd name="connsiteX35" fmla="*/ 2787650 w 4572000"/>
              <a:gd name="connsiteY35" fmla="*/ 1200150 h 2025650"/>
              <a:gd name="connsiteX36" fmla="*/ 2819400 w 4572000"/>
              <a:gd name="connsiteY36" fmla="*/ 1174750 h 2025650"/>
              <a:gd name="connsiteX37" fmla="*/ 2844800 w 4572000"/>
              <a:gd name="connsiteY37" fmla="*/ 1149350 h 2025650"/>
              <a:gd name="connsiteX38" fmla="*/ 2863850 w 4572000"/>
              <a:gd name="connsiteY38" fmla="*/ 1143000 h 2025650"/>
              <a:gd name="connsiteX39" fmla="*/ 2889250 w 4572000"/>
              <a:gd name="connsiteY39" fmla="*/ 1130300 h 2025650"/>
              <a:gd name="connsiteX40" fmla="*/ 2940050 w 4572000"/>
              <a:gd name="connsiteY40" fmla="*/ 1117600 h 2025650"/>
              <a:gd name="connsiteX41" fmla="*/ 2959100 w 4572000"/>
              <a:gd name="connsiteY41" fmla="*/ 1111250 h 2025650"/>
              <a:gd name="connsiteX42" fmla="*/ 2978150 w 4572000"/>
              <a:gd name="connsiteY42" fmla="*/ 1098550 h 2025650"/>
              <a:gd name="connsiteX43" fmla="*/ 3035300 w 4572000"/>
              <a:gd name="connsiteY43" fmla="*/ 1060450 h 2025650"/>
              <a:gd name="connsiteX44" fmla="*/ 3060700 w 4572000"/>
              <a:gd name="connsiteY44" fmla="*/ 1054100 h 2025650"/>
              <a:gd name="connsiteX45" fmla="*/ 3079750 w 4572000"/>
              <a:gd name="connsiteY45" fmla="*/ 1041400 h 2025650"/>
              <a:gd name="connsiteX46" fmla="*/ 3124200 w 4572000"/>
              <a:gd name="connsiteY46" fmla="*/ 1016000 h 2025650"/>
              <a:gd name="connsiteX47" fmla="*/ 3194050 w 4572000"/>
              <a:gd name="connsiteY47" fmla="*/ 965200 h 2025650"/>
              <a:gd name="connsiteX48" fmla="*/ 3244850 w 4572000"/>
              <a:gd name="connsiteY48" fmla="*/ 946150 h 2025650"/>
              <a:gd name="connsiteX49" fmla="*/ 3263900 w 4572000"/>
              <a:gd name="connsiteY49" fmla="*/ 927100 h 2025650"/>
              <a:gd name="connsiteX50" fmla="*/ 3295650 w 4572000"/>
              <a:gd name="connsiteY50" fmla="*/ 901700 h 2025650"/>
              <a:gd name="connsiteX51" fmla="*/ 3333750 w 4572000"/>
              <a:gd name="connsiteY51" fmla="*/ 876300 h 2025650"/>
              <a:gd name="connsiteX52" fmla="*/ 3371850 w 4572000"/>
              <a:gd name="connsiteY52" fmla="*/ 838200 h 2025650"/>
              <a:gd name="connsiteX53" fmla="*/ 3397250 w 4572000"/>
              <a:gd name="connsiteY53" fmla="*/ 819150 h 2025650"/>
              <a:gd name="connsiteX54" fmla="*/ 3416300 w 4572000"/>
              <a:gd name="connsiteY54" fmla="*/ 806450 h 2025650"/>
              <a:gd name="connsiteX55" fmla="*/ 3435350 w 4572000"/>
              <a:gd name="connsiteY55" fmla="*/ 787400 h 2025650"/>
              <a:gd name="connsiteX56" fmla="*/ 3479800 w 4572000"/>
              <a:gd name="connsiteY56" fmla="*/ 768350 h 2025650"/>
              <a:gd name="connsiteX57" fmla="*/ 3530600 w 4572000"/>
              <a:gd name="connsiteY57" fmla="*/ 730250 h 2025650"/>
              <a:gd name="connsiteX58" fmla="*/ 3556000 w 4572000"/>
              <a:gd name="connsiteY58" fmla="*/ 704850 h 2025650"/>
              <a:gd name="connsiteX59" fmla="*/ 3587750 w 4572000"/>
              <a:gd name="connsiteY59" fmla="*/ 679450 h 2025650"/>
              <a:gd name="connsiteX60" fmla="*/ 3625850 w 4572000"/>
              <a:gd name="connsiteY60" fmla="*/ 660400 h 2025650"/>
              <a:gd name="connsiteX61" fmla="*/ 3644900 w 4572000"/>
              <a:gd name="connsiteY61" fmla="*/ 641350 h 2025650"/>
              <a:gd name="connsiteX62" fmla="*/ 3663950 w 4572000"/>
              <a:gd name="connsiteY62" fmla="*/ 628650 h 2025650"/>
              <a:gd name="connsiteX63" fmla="*/ 3689350 w 4572000"/>
              <a:gd name="connsiteY63" fmla="*/ 609600 h 2025650"/>
              <a:gd name="connsiteX64" fmla="*/ 3708400 w 4572000"/>
              <a:gd name="connsiteY64" fmla="*/ 596900 h 2025650"/>
              <a:gd name="connsiteX65" fmla="*/ 3727450 w 4572000"/>
              <a:gd name="connsiteY65" fmla="*/ 577850 h 2025650"/>
              <a:gd name="connsiteX66" fmla="*/ 3752850 w 4572000"/>
              <a:gd name="connsiteY66" fmla="*/ 558800 h 2025650"/>
              <a:gd name="connsiteX67" fmla="*/ 3771900 w 4572000"/>
              <a:gd name="connsiteY67" fmla="*/ 539750 h 2025650"/>
              <a:gd name="connsiteX68" fmla="*/ 3790950 w 4572000"/>
              <a:gd name="connsiteY68" fmla="*/ 527050 h 2025650"/>
              <a:gd name="connsiteX69" fmla="*/ 3848100 w 4572000"/>
              <a:gd name="connsiteY69" fmla="*/ 488950 h 2025650"/>
              <a:gd name="connsiteX70" fmla="*/ 3867150 w 4572000"/>
              <a:gd name="connsiteY70" fmla="*/ 476250 h 2025650"/>
              <a:gd name="connsiteX71" fmla="*/ 3924300 w 4572000"/>
              <a:gd name="connsiteY71" fmla="*/ 457200 h 2025650"/>
              <a:gd name="connsiteX72" fmla="*/ 3975100 w 4572000"/>
              <a:gd name="connsiteY72" fmla="*/ 431800 h 2025650"/>
              <a:gd name="connsiteX73" fmla="*/ 4000500 w 4572000"/>
              <a:gd name="connsiteY73" fmla="*/ 412750 h 2025650"/>
              <a:gd name="connsiteX74" fmla="*/ 4051300 w 4572000"/>
              <a:gd name="connsiteY74" fmla="*/ 393700 h 2025650"/>
              <a:gd name="connsiteX75" fmla="*/ 4064000 w 4572000"/>
              <a:gd name="connsiteY75" fmla="*/ 374650 h 2025650"/>
              <a:gd name="connsiteX76" fmla="*/ 4083050 w 4572000"/>
              <a:gd name="connsiteY76" fmla="*/ 361950 h 2025650"/>
              <a:gd name="connsiteX77" fmla="*/ 4108450 w 4572000"/>
              <a:gd name="connsiteY77" fmla="*/ 342900 h 2025650"/>
              <a:gd name="connsiteX78" fmla="*/ 4127500 w 4572000"/>
              <a:gd name="connsiteY78" fmla="*/ 323850 h 2025650"/>
              <a:gd name="connsiteX79" fmla="*/ 4159250 w 4572000"/>
              <a:gd name="connsiteY79" fmla="*/ 285750 h 2025650"/>
              <a:gd name="connsiteX80" fmla="*/ 4210050 w 4572000"/>
              <a:gd name="connsiteY80" fmla="*/ 247650 h 2025650"/>
              <a:gd name="connsiteX81" fmla="*/ 4222750 w 4572000"/>
              <a:gd name="connsiteY81" fmla="*/ 222250 h 2025650"/>
              <a:gd name="connsiteX82" fmla="*/ 4267200 w 4572000"/>
              <a:gd name="connsiteY82" fmla="*/ 184150 h 2025650"/>
              <a:gd name="connsiteX83" fmla="*/ 4324350 w 4572000"/>
              <a:gd name="connsiteY83" fmla="*/ 152400 h 2025650"/>
              <a:gd name="connsiteX84" fmla="*/ 4337050 w 4572000"/>
              <a:gd name="connsiteY84" fmla="*/ 133350 h 2025650"/>
              <a:gd name="connsiteX85" fmla="*/ 4394200 w 4572000"/>
              <a:gd name="connsiteY85" fmla="*/ 101600 h 2025650"/>
              <a:gd name="connsiteX86" fmla="*/ 4413250 w 4572000"/>
              <a:gd name="connsiteY86" fmla="*/ 88900 h 2025650"/>
              <a:gd name="connsiteX87" fmla="*/ 4432300 w 4572000"/>
              <a:gd name="connsiteY87" fmla="*/ 82550 h 2025650"/>
              <a:gd name="connsiteX88" fmla="*/ 4470400 w 4572000"/>
              <a:gd name="connsiteY88" fmla="*/ 57150 h 2025650"/>
              <a:gd name="connsiteX89" fmla="*/ 4489450 w 4572000"/>
              <a:gd name="connsiteY89" fmla="*/ 50800 h 2025650"/>
              <a:gd name="connsiteX90" fmla="*/ 4527550 w 4572000"/>
              <a:gd name="connsiteY90" fmla="*/ 25400 h 2025650"/>
              <a:gd name="connsiteX91" fmla="*/ 4546600 w 4572000"/>
              <a:gd name="connsiteY91" fmla="*/ 19050 h 2025650"/>
              <a:gd name="connsiteX92" fmla="*/ 4572000 w 4572000"/>
              <a:gd name="connsiteY92" fmla="*/ 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572000" h="2025650">
                <a:moveTo>
                  <a:pt x="0" y="2025650"/>
                </a:moveTo>
                <a:lnTo>
                  <a:pt x="44450" y="2012950"/>
                </a:lnTo>
                <a:cubicBezTo>
                  <a:pt x="52870" y="2010654"/>
                  <a:pt x="61328" y="2008482"/>
                  <a:pt x="69850" y="2006600"/>
                </a:cubicBezTo>
                <a:cubicBezTo>
                  <a:pt x="406348" y="1932281"/>
                  <a:pt x="756834" y="1905350"/>
                  <a:pt x="1079500" y="1784350"/>
                </a:cubicBezTo>
                <a:cubicBezTo>
                  <a:pt x="1180432" y="1746501"/>
                  <a:pt x="1083323" y="1780219"/>
                  <a:pt x="1244600" y="1739900"/>
                </a:cubicBezTo>
                <a:cubicBezTo>
                  <a:pt x="1257587" y="1736653"/>
                  <a:pt x="1270000" y="1731433"/>
                  <a:pt x="1282700" y="1727200"/>
                </a:cubicBezTo>
                <a:lnTo>
                  <a:pt x="1301750" y="1720850"/>
                </a:lnTo>
                <a:cubicBezTo>
                  <a:pt x="1308100" y="1718733"/>
                  <a:pt x="1315231" y="1718213"/>
                  <a:pt x="1320800" y="1714500"/>
                </a:cubicBezTo>
                <a:cubicBezTo>
                  <a:pt x="1327150" y="1710267"/>
                  <a:pt x="1332556" y="1704044"/>
                  <a:pt x="1339850" y="1701800"/>
                </a:cubicBezTo>
                <a:cubicBezTo>
                  <a:pt x="1360481" y="1695452"/>
                  <a:pt x="1381981" y="1692153"/>
                  <a:pt x="1403350" y="1689100"/>
                </a:cubicBezTo>
                <a:cubicBezTo>
                  <a:pt x="1460546" y="1680929"/>
                  <a:pt x="1433037" y="1685211"/>
                  <a:pt x="1485900" y="1676400"/>
                </a:cubicBezTo>
                <a:cubicBezTo>
                  <a:pt x="1589823" y="1624439"/>
                  <a:pt x="1483750" y="1672883"/>
                  <a:pt x="1587500" y="1638300"/>
                </a:cubicBezTo>
                <a:lnTo>
                  <a:pt x="1625600" y="1625600"/>
                </a:lnTo>
                <a:cubicBezTo>
                  <a:pt x="1631950" y="1623483"/>
                  <a:pt x="1638086" y="1620563"/>
                  <a:pt x="1644650" y="1619250"/>
                </a:cubicBezTo>
                <a:cubicBezTo>
                  <a:pt x="1669814" y="1614217"/>
                  <a:pt x="1732047" y="1602818"/>
                  <a:pt x="1758950" y="1593850"/>
                </a:cubicBezTo>
                <a:cubicBezTo>
                  <a:pt x="1765300" y="1591733"/>
                  <a:pt x="1771848" y="1590137"/>
                  <a:pt x="1778000" y="1587500"/>
                </a:cubicBezTo>
                <a:cubicBezTo>
                  <a:pt x="1786701" y="1583771"/>
                  <a:pt x="1794217" y="1577096"/>
                  <a:pt x="1803400" y="1574800"/>
                </a:cubicBezTo>
                <a:cubicBezTo>
                  <a:pt x="1819956" y="1570661"/>
                  <a:pt x="1837333" y="1571045"/>
                  <a:pt x="1854200" y="1568450"/>
                </a:cubicBezTo>
                <a:cubicBezTo>
                  <a:pt x="1864867" y="1566809"/>
                  <a:pt x="1875331" y="1564031"/>
                  <a:pt x="1885950" y="1562100"/>
                </a:cubicBezTo>
                <a:cubicBezTo>
                  <a:pt x="1898618" y="1559797"/>
                  <a:pt x="1911461" y="1558448"/>
                  <a:pt x="1924050" y="1555750"/>
                </a:cubicBezTo>
                <a:cubicBezTo>
                  <a:pt x="1941117" y="1552093"/>
                  <a:pt x="1959238" y="1550856"/>
                  <a:pt x="1974850" y="1543050"/>
                </a:cubicBezTo>
                <a:cubicBezTo>
                  <a:pt x="2009903" y="1525523"/>
                  <a:pt x="1990968" y="1532206"/>
                  <a:pt x="2032000" y="1524000"/>
                </a:cubicBezTo>
                <a:cubicBezTo>
                  <a:pt x="2100770" y="1489615"/>
                  <a:pt x="2038726" y="1515969"/>
                  <a:pt x="2108200" y="1498600"/>
                </a:cubicBezTo>
                <a:cubicBezTo>
                  <a:pt x="2138099" y="1491125"/>
                  <a:pt x="2167467" y="1481667"/>
                  <a:pt x="2197100" y="1473200"/>
                </a:cubicBezTo>
                <a:cubicBezTo>
                  <a:pt x="2213509" y="1468512"/>
                  <a:pt x="2231127" y="1469995"/>
                  <a:pt x="2247900" y="1466850"/>
                </a:cubicBezTo>
                <a:cubicBezTo>
                  <a:pt x="2404669" y="1437456"/>
                  <a:pt x="2203005" y="1467821"/>
                  <a:pt x="2343150" y="1447800"/>
                </a:cubicBezTo>
                <a:cubicBezTo>
                  <a:pt x="2349500" y="1443567"/>
                  <a:pt x="2355374" y="1438513"/>
                  <a:pt x="2362200" y="1435100"/>
                </a:cubicBezTo>
                <a:cubicBezTo>
                  <a:pt x="2372395" y="1430002"/>
                  <a:pt x="2384242" y="1428374"/>
                  <a:pt x="2393950" y="1422400"/>
                </a:cubicBezTo>
                <a:cubicBezTo>
                  <a:pt x="2432819" y="1398481"/>
                  <a:pt x="2439314" y="1382603"/>
                  <a:pt x="2476500" y="1365250"/>
                </a:cubicBezTo>
                <a:cubicBezTo>
                  <a:pt x="2497158" y="1355609"/>
                  <a:pt x="2521032" y="1352496"/>
                  <a:pt x="2540000" y="1339850"/>
                </a:cubicBezTo>
                <a:cubicBezTo>
                  <a:pt x="2555791" y="1329322"/>
                  <a:pt x="2566035" y="1321356"/>
                  <a:pt x="2584450" y="1314450"/>
                </a:cubicBezTo>
                <a:cubicBezTo>
                  <a:pt x="2592622" y="1311386"/>
                  <a:pt x="2601383" y="1310217"/>
                  <a:pt x="2609850" y="1308100"/>
                </a:cubicBezTo>
                <a:cubicBezTo>
                  <a:pt x="2666005" y="1265984"/>
                  <a:pt x="2640570" y="1276693"/>
                  <a:pt x="2679700" y="1263650"/>
                </a:cubicBezTo>
                <a:cubicBezTo>
                  <a:pt x="2694713" y="1248637"/>
                  <a:pt x="2705143" y="1236411"/>
                  <a:pt x="2724150" y="1225550"/>
                </a:cubicBezTo>
                <a:cubicBezTo>
                  <a:pt x="2729962" y="1222229"/>
                  <a:pt x="2737048" y="1221837"/>
                  <a:pt x="2743200" y="1219200"/>
                </a:cubicBezTo>
                <a:cubicBezTo>
                  <a:pt x="2798127" y="1195660"/>
                  <a:pt x="2742974" y="1215042"/>
                  <a:pt x="2787650" y="1200150"/>
                </a:cubicBezTo>
                <a:cubicBezTo>
                  <a:pt x="2798233" y="1191683"/>
                  <a:pt x="2809270" y="1183754"/>
                  <a:pt x="2819400" y="1174750"/>
                </a:cubicBezTo>
                <a:cubicBezTo>
                  <a:pt x="2828349" y="1166795"/>
                  <a:pt x="2835057" y="1156310"/>
                  <a:pt x="2844800" y="1149350"/>
                </a:cubicBezTo>
                <a:cubicBezTo>
                  <a:pt x="2850247" y="1145459"/>
                  <a:pt x="2857698" y="1145637"/>
                  <a:pt x="2863850" y="1143000"/>
                </a:cubicBezTo>
                <a:cubicBezTo>
                  <a:pt x="2872551" y="1139271"/>
                  <a:pt x="2880270" y="1133293"/>
                  <a:pt x="2889250" y="1130300"/>
                </a:cubicBezTo>
                <a:cubicBezTo>
                  <a:pt x="2905809" y="1124780"/>
                  <a:pt x="2923491" y="1123120"/>
                  <a:pt x="2940050" y="1117600"/>
                </a:cubicBezTo>
                <a:cubicBezTo>
                  <a:pt x="2946400" y="1115483"/>
                  <a:pt x="2953113" y="1114243"/>
                  <a:pt x="2959100" y="1111250"/>
                </a:cubicBezTo>
                <a:cubicBezTo>
                  <a:pt x="2965926" y="1107837"/>
                  <a:pt x="2971940" y="1102986"/>
                  <a:pt x="2978150" y="1098550"/>
                </a:cubicBezTo>
                <a:cubicBezTo>
                  <a:pt x="2997912" y="1084435"/>
                  <a:pt x="3012565" y="1070554"/>
                  <a:pt x="3035300" y="1060450"/>
                </a:cubicBezTo>
                <a:cubicBezTo>
                  <a:pt x="3043275" y="1056906"/>
                  <a:pt x="3052233" y="1056217"/>
                  <a:pt x="3060700" y="1054100"/>
                </a:cubicBezTo>
                <a:cubicBezTo>
                  <a:pt x="3067050" y="1049867"/>
                  <a:pt x="3073124" y="1045186"/>
                  <a:pt x="3079750" y="1041400"/>
                </a:cubicBezTo>
                <a:cubicBezTo>
                  <a:pt x="3099512" y="1030108"/>
                  <a:pt x="3107323" y="1030064"/>
                  <a:pt x="3124200" y="1016000"/>
                </a:cubicBezTo>
                <a:cubicBezTo>
                  <a:pt x="3149959" y="994534"/>
                  <a:pt x="3152114" y="975684"/>
                  <a:pt x="3194050" y="965200"/>
                </a:cubicBezTo>
                <a:cubicBezTo>
                  <a:pt x="3214504" y="960087"/>
                  <a:pt x="3226970" y="958921"/>
                  <a:pt x="3244850" y="946150"/>
                </a:cubicBezTo>
                <a:cubicBezTo>
                  <a:pt x="3252158" y="940930"/>
                  <a:pt x="3257142" y="933014"/>
                  <a:pt x="3263900" y="927100"/>
                </a:cubicBezTo>
                <a:cubicBezTo>
                  <a:pt x="3274100" y="918175"/>
                  <a:pt x="3284689" y="909672"/>
                  <a:pt x="3295650" y="901700"/>
                </a:cubicBezTo>
                <a:cubicBezTo>
                  <a:pt x="3307994" y="892722"/>
                  <a:pt x="3322957" y="887093"/>
                  <a:pt x="3333750" y="876300"/>
                </a:cubicBezTo>
                <a:cubicBezTo>
                  <a:pt x="3346450" y="863600"/>
                  <a:pt x="3357482" y="848976"/>
                  <a:pt x="3371850" y="838200"/>
                </a:cubicBezTo>
                <a:cubicBezTo>
                  <a:pt x="3380317" y="831850"/>
                  <a:pt x="3388638" y="825301"/>
                  <a:pt x="3397250" y="819150"/>
                </a:cubicBezTo>
                <a:cubicBezTo>
                  <a:pt x="3403460" y="814714"/>
                  <a:pt x="3410437" y="811336"/>
                  <a:pt x="3416300" y="806450"/>
                </a:cubicBezTo>
                <a:cubicBezTo>
                  <a:pt x="3423199" y="800701"/>
                  <a:pt x="3428042" y="792620"/>
                  <a:pt x="3435350" y="787400"/>
                </a:cubicBezTo>
                <a:cubicBezTo>
                  <a:pt x="3466182" y="765377"/>
                  <a:pt x="3452162" y="782169"/>
                  <a:pt x="3479800" y="768350"/>
                </a:cubicBezTo>
                <a:cubicBezTo>
                  <a:pt x="3492276" y="762112"/>
                  <a:pt x="3524592" y="735591"/>
                  <a:pt x="3530600" y="730250"/>
                </a:cubicBezTo>
                <a:cubicBezTo>
                  <a:pt x="3539549" y="722295"/>
                  <a:pt x="3547051" y="712805"/>
                  <a:pt x="3556000" y="704850"/>
                </a:cubicBezTo>
                <a:cubicBezTo>
                  <a:pt x="3566130" y="695846"/>
                  <a:pt x="3576257" y="686633"/>
                  <a:pt x="3587750" y="679450"/>
                </a:cubicBezTo>
                <a:cubicBezTo>
                  <a:pt x="3633572" y="650811"/>
                  <a:pt x="3578961" y="699474"/>
                  <a:pt x="3625850" y="660400"/>
                </a:cubicBezTo>
                <a:cubicBezTo>
                  <a:pt x="3632749" y="654651"/>
                  <a:pt x="3638001" y="647099"/>
                  <a:pt x="3644900" y="641350"/>
                </a:cubicBezTo>
                <a:cubicBezTo>
                  <a:pt x="3650763" y="636464"/>
                  <a:pt x="3657740" y="633086"/>
                  <a:pt x="3663950" y="628650"/>
                </a:cubicBezTo>
                <a:cubicBezTo>
                  <a:pt x="3672562" y="622499"/>
                  <a:pt x="3680738" y="615751"/>
                  <a:pt x="3689350" y="609600"/>
                </a:cubicBezTo>
                <a:cubicBezTo>
                  <a:pt x="3695560" y="605164"/>
                  <a:pt x="3702537" y="601786"/>
                  <a:pt x="3708400" y="596900"/>
                </a:cubicBezTo>
                <a:cubicBezTo>
                  <a:pt x="3715299" y="591151"/>
                  <a:pt x="3720632" y="583694"/>
                  <a:pt x="3727450" y="577850"/>
                </a:cubicBezTo>
                <a:cubicBezTo>
                  <a:pt x="3735485" y="570962"/>
                  <a:pt x="3744815" y="565688"/>
                  <a:pt x="3752850" y="558800"/>
                </a:cubicBezTo>
                <a:cubicBezTo>
                  <a:pt x="3759668" y="552956"/>
                  <a:pt x="3765001" y="545499"/>
                  <a:pt x="3771900" y="539750"/>
                </a:cubicBezTo>
                <a:cubicBezTo>
                  <a:pt x="3777763" y="534864"/>
                  <a:pt x="3784740" y="531486"/>
                  <a:pt x="3790950" y="527050"/>
                </a:cubicBezTo>
                <a:cubicBezTo>
                  <a:pt x="3850135" y="484775"/>
                  <a:pt x="3779389" y="531894"/>
                  <a:pt x="3848100" y="488950"/>
                </a:cubicBezTo>
                <a:cubicBezTo>
                  <a:pt x="3854572" y="484905"/>
                  <a:pt x="3860105" y="479185"/>
                  <a:pt x="3867150" y="476250"/>
                </a:cubicBezTo>
                <a:cubicBezTo>
                  <a:pt x="3885686" y="468527"/>
                  <a:pt x="3907081" y="467531"/>
                  <a:pt x="3924300" y="457200"/>
                </a:cubicBezTo>
                <a:cubicBezTo>
                  <a:pt x="3961790" y="434706"/>
                  <a:pt x="3944341" y="442053"/>
                  <a:pt x="3975100" y="431800"/>
                </a:cubicBezTo>
                <a:cubicBezTo>
                  <a:pt x="3983567" y="425450"/>
                  <a:pt x="3991249" y="417890"/>
                  <a:pt x="4000500" y="412750"/>
                </a:cubicBezTo>
                <a:cubicBezTo>
                  <a:pt x="4011889" y="406423"/>
                  <a:pt x="4037042" y="398453"/>
                  <a:pt x="4051300" y="393700"/>
                </a:cubicBezTo>
                <a:cubicBezTo>
                  <a:pt x="4055533" y="387350"/>
                  <a:pt x="4058604" y="380046"/>
                  <a:pt x="4064000" y="374650"/>
                </a:cubicBezTo>
                <a:cubicBezTo>
                  <a:pt x="4069396" y="369254"/>
                  <a:pt x="4076840" y="366386"/>
                  <a:pt x="4083050" y="361950"/>
                </a:cubicBezTo>
                <a:cubicBezTo>
                  <a:pt x="4091662" y="355799"/>
                  <a:pt x="4100415" y="349788"/>
                  <a:pt x="4108450" y="342900"/>
                </a:cubicBezTo>
                <a:cubicBezTo>
                  <a:pt x="4115268" y="337056"/>
                  <a:pt x="4121751" y="330749"/>
                  <a:pt x="4127500" y="323850"/>
                </a:cubicBezTo>
                <a:cubicBezTo>
                  <a:pt x="4149181" y="297833"/>
                  <a:pt x="4130097" y="309602"/>
                  <a:pt x="4159250" y="285750"/>
                </a:cubicBezTo>
                <a:cubicBezTo>
                  <a:pt x="4175632" y="272346"/>
                  <a:pt x="4210050" y="247650"/>
                  <a:pt x="4210050" y="247650"/>
                </a:cubicBezTo>
                <a:cubicBezTo>
                  <a:pt x="4214283" y="239183"/>
                  <a:pt x="4217248" y="229953"/>
                  <a:pt x="4222750" y="222250"/>
                </a:cubicBezTo>
                <a:cubicBezTo>
                  <a:pt x="4232147" y="209095"/>
                  <a:pt x="4254812" y="192822"/>
                  <a:pt x="4267200" y="184150"/>
                </a:cubicBezTo>
                <a:cubicBezTo>
                  <a:pt x="4306899" y="156360"/>
                  <a:pt x="4292561" y="162996"/>
                  <a:pt x="4324350" y="152400"/>
                </a:cubicBezTo>
                <a:cubicBezTo>
                  <a:pt x="4328583" y="146050"/>
                  <a:pt x="4331307" y="138376"/>
                  <a:pt x="4337050" y="133350"/>
                </a:cubicBezTo>
                <a:cubicBezTo>
                  <a:pt x="4390441" y="86633"/>
                  <a:pt x="4356406" y="120497"/>
                  <a:pt x="4394200" y="101600"/>
                </a:cubicBezTo>
                <a:cubicBezTo>
                  <a:pt x="4401026" y="98187"/>
                  <a:pt x="4406424" y="92313"/>
                  <a:pt x="4413250" y="88900"/>
                </a:cubicBezTo>
                <a:cubicBezTo>
                  <a:pt x="4419237" y="85907"/>
                  <a:pt x="4426449" y="85801"/>
                  <a:pt x="4432300" y="82550"/>
                </a:cubicBezTo>
                <a:cubicBezTo>
                  <a:pt x="4445643" y="75137"/>
                  <a:pt x="4455920" y="61977"/>
                  <a:pt x="4470400" y="57150"/>
                </a:cubicBezTo>
                <a:cubicBezTo>
                  <a:pt x="4476750" y="55033"/>
                  <a:pt x="4483599" y="54051"/>
                  <a:pt x="4489450" y="50800"/>
                </a:cubicBezTo>
                <a:cubicBezTo>
                  <a:pt x="4502793" y="43387"/>
                  <a:pt x="4513070" y="30227"/>
                  <a:pt x="4527550" y="25400"/>
                </a:cubicBezTo>
                <a:cubicBezTo>
                  <a:pt x="4533900" y="23283"/>
                  <a:pt x="4540613" y="22043"/>
                  <a:pt x="4546600" y="19050"/>
                </a:cubicBezTo>
                <a:cubicBezTo>
                  <a:pt x="4560960" y="11870"/>
                  <a:pt x="4563070" y="8930"/>
                  <a:pt x="457200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EC0BE30-CB6A-8D47-96B7-6978D11740C8}"/>
              </a:ext>
            </a:extLst>
          </p:cNvPr>
          <p:cNvSpPr/>
          <p:nvPr/>
        </p:nvSpPr>
        <p:spPr>
          <a:xfrm>
            <a:off x="793750" y="1308100"/>
            <a:ext cx="4540270" cy="2597150"/>
          </a:xfrm>
          <a:custGeom>
            <a:avLst/>
            <a:gdLst>
              <a:gd name="connsiteX0" fmla="*/ 0 w 4540270"/>
              <a:gd name="connsiteY0" fmla="*/ 2597150 h 2597150"/>
              <a:gd name="connsiteX1" fmla="*/ 1212850 w 4540270"/>
              <a:gd name="connsiteY1" fmla="*/ 2317750 h 2597150"/>
              <a:gd name="connsiteX2" fmla="*/ 1384300 w 4540270"/>
              <a:gd name="connsiteY2" fmla="*/ 2247900 h 2597150"/>
              <a:gd name="connsiteX3" fmla="*/ 1416050 w 4540270"/>
              <a:gd name="connsiteY3" fmla="*/ 2235200 h 2597150"/>
              <a:gd name="connsiteX4" fmla="*/ 1460500 w 4540270"/>
              <a:gd name="connsiteY4" fmla="*/ 2222500 h 2597150"/>
              <a:gd name="connsiteX5" fmla="*/ 1479550 w 4540270"/>
              <a:gd name="connsiteY5" fmla="*/ 2209800 h 2597150"/>
              <a:gd name="connsiteX6" fmla="*/ 1517650 w 4540270"/>
              <a:gd name="connsiteY6" fmla="*/ 2203450 h 2597150"/>
              <a:gd name="connsiteX7" fmla="*/ 1543050 w 4540270"/>
              <a:gd name="connsiteY7" fmla="*/ 2197100 h 2597150"/>
              <a:gd name="connsiteX8" fmla="*/ 1562100 w 4540270"/>
              <a:gd name="connsiteY8" fmla="*/ 2184400 h 2597150"/>
              <a:gd name="connsiteX9" fmla="*/ 1600200 w 4540270"/>
              <a:gd name="connsiteY9" fmla="*/ 2171700 h 2597150"/>
              <a:gd name="connsiteX10" fmla="*/ 1651000 w 4540270"/>
              <a:gd name="connsiteY10" fmla="*/ 2139950 h 2597150"/>
              <a:gd name="connsiteX11" fmla="*/ 1670050 w 4540270"/>
              <a:gd name="connsiteY11" fmla="*/ 2133600 h 2597150"/>
              <a:gd name="connsiteX12" fmla="*/ 1739900 w 4540270"/>
              <a:gd name="connsiteY12" fmla="*/ 2089150 h 2597150"/>
              <a:gd name="connsiteX13" fmla="*/ 1790700 w 4540270"/>
              <a:gd name="connsiteY13" fmla="*/ 2063750 h 2597150"/>
              <a:gd name="connsiteX14" fmla="*/ 1828800 w 4540270"/>
              <a:gd name="connsiteY14" fmla="*/ 2038350 h 2597150"/>
              <a:gd name="connsiteX15" fmla="*/ 1879600 w 4540270"/>
              <a:gd name="connsiteY15" fmla="*/ 2019300 h 2597150"/>
              <a:gd name="connsiteX16" fmla="*/ 1936750 w 4540270"/>
              <a:gd name="connsiteY16" fmla="*/ 1981200 h 2597150"/>
              <a:gd name="connsiteX17" fmla="*/ 1955800 w 4540270"/>
              <a:gd name="connsiteY17" fmla="*/ 1968500 h 2597150"/>
              <a:gd name="connsiteX18" fmla="*/ 1981200 w 4540270"/>
              <a:gd name="connsiteY18" fmla="*/ 1949450 h 2597150"/>
              <a:gd name="connsiteX19" fmla="*/ 2044700 w 4540270"/>
              <a:gd name="connsiteY19" fmla="*/ 1924050 h 2597150"/>
              <a:gd name="connsiteX20" fmla="*/ 2076450 w 4540270"/>
              <a:gd name="connsiteY20" fmla="*/ 1911350 h 2597150"/>
              <a:gd name="connsiteX21" fmla="*/ 2120900 w 4540270"/>
              <a:gd name="connsiteY21" fmla="*/ 1892300 h 2597150"/>
              <a:gd name="connsiteX22" fmla="*/ 2178050 w 4540270"/>
              <a:gd name="connsiteY22" fmla="*/ 1847850 h 2597150"/>
              <a:gd name="connsiteX23" fmla="*/ 2197100 w 4540270"/>
              <a:gd name="connsiteY23" fmla="*/ 1828800 h 2597150"/>
              <a:gd name="connsiteX24" fmla="*/ 2228850 w 4540270"/>
              <a:gd name="connsiteY24" fmla="*/ 1809750 h 2597150"/>
              <a:gd name="connsiteX25" fmla="*/ 2254250 w 4540270"/>
              <a:gd name="connsiteY25" fmla="*/ 1790700 h 2597150"/>
              <a:gd name="connsiteX26" fmla="*/ 2279650 w 4540270"/>
              <a:gd name="connsiteY26" fmla="*/ 1778000 h 2597150"/>
              <a:gd name="connsiteX27" fmla="*/ 2298700 w 4540270"/>
              <a:gd name="connsiteY27" fmla="*/ 1765300 h 2597150"/>
              <a:gd name="connsiteX28" fmla="*/ 2349500 w 4540270"/>
              <a:gd name="connsiteY28" fmla="*/ 1746250 h 2597150"/>
              <a:gd name="connsiteX29" fmla="*/ 2368550 w 4540270"/>
              <a:gd name="connsiteY29" fmla="*/ 1733550 h 2597150"/>
              <a:gd name="connsiteX30" fmla="*/ 2413000 w 4540270"/>
              <a:gd name="connsiteY30" fmla="*/ 1708150 h 2597150"/>
              <a:gd name="connsiteX31" fmla="*/ 2463800 w 4540270"/>
              <a:gd name="connsiteY31" fmla="*/ 1670050 h 2597150"/>
              <a:gd name="connsiteX32" fmla="*/ 2482850 w 4540270"/>
              <a:gd name="connsiteY32" fmla="*/ 1657350 h 2597150"/>
              <a:gd name="connsiteX33" fmla="*/ 2501900 w 4540270"/>
              <a:gd name="connsiteY33" fmla="*/ 1651000 h 2597150"/>
              <a:gd name="connsiteX34" fmla="*/ 2520950 w 4540270"/>
              <a:gd name="connsiteY34" fmla="*/ 1638300 h 2597150"/>
              <a:gd name="connsiteX35" fmla="*/ 2546350 w 4540270"/>
              <a:gd name="connsiteY35" fmla="*/ 1625600 h 2597150"/>
              <a:gd name="connsiteX36" fmla="*/ 2578100 w 4540270"/>
              <a:gd name="connsiteY36" fmla="*/ 1600200 h 2597150"/>
              <a:gd name="connsiteX37" fmla="*/ 2597150 w 4540270"/>
              <a:gd name="connsiteY37" fmla="*/ 1587500 h 2597150"/>
              <a:gd name="connsiteX38" fmla="*/ 2616200 w 4540270"/>
              <a:gd name="connsiteY38" fmla="*/ 1568450 h 2597150"/>
              <a:gd name="connsiteX39" fmla="*/ 2673350 w 4540270"/>
              <a:gd name="connsiteY39" fmla="*/ 1524000 h 2597150"/>
              <a:gd name="connsiteX40" fmla="*/ 2768600 w 4540270"/>
              <a:gd name="connsiteY40" fmla="*/ 1441450 h 2597150"/>
              <a:gd name="connsiteX41" fmla="*/ 2800350 w 4540270"/>
              <a:gd name="connsiteY41" fmla="*/ 1416050 h 2597150"/>
              <a:gd name="connsiteX42" fmla="*/ 2876550 w 4540270"/>
              <a:gd name="connsiteY42" fmla="*/ 1365250 h 2597150"/>
              <a:gd name="connsiteX43" fmla="*/ 2952750 w 4540270"/>
              <a:gd name="connsiteY43" fmla="*/ 1327150 h 2597150"/>
              <a:gd name="connsiteX44" fmla="*/ 3022600 w 4540270"/>
              <a:gd name="connsiteY44" fmla="*/ 1282700 h 2597150"/>
              <a:gd name="connsiteX45" fmla="*/ 3086100 w 4540270"/>
              <a:gd name="connsiteY45" fmla="*/ 1238250 h 2597150"/>
              <a:gd name="connsiteX46" fmla="*/ 3124200 w 4540270"/>
              <a:gd name="connsiteY46" fmla="*/ 1200150 h 2597150"/>
              <a:gd name="connsiteX47" fmla="*/ 3149600 w 4540270"/>
              <a:gd name="connsiteY47" fmla="*/ 1187450 h 2597150"/>
              <a:gd name="connsiteX48" fmla="*/ 3181350 w 4540270"/>
              <a:gd name="connsiteY48" fmla="*/ 1155700 h 2597150"/>
              <a:gd name="connsiteX49" fmla="*/ 3232150 w 4540270"/>
              <a:gd name="connsiteY49" fmla="*/ 1130300 h 2597150"/>
              <a:gd name="connsiteX50" fmla="*/ 3276600 w 4540270"/>
              <a:gd name="connsiteY50" fmla="*/ 1098550 h 2597150"/>
              <a:gd name="connsiteX51" fmla="*/ 3321050 w 4540270"/>
              <a:gd name="connsiteY51" fmla="*/ 1047750 h 2597150"/>
              <a:gd name="connsiteX52" fmla="*/ 3333750 w 4540270"/>
              <a:gd name="connsiteY52" fmla="*/ 1028700 h 2597150"/>
              <a:gd name="connsiteX53" fmla="*/ 3365500 w 4540270"/>
              <a:gd name="connsiteY53" fmla="*/ 1003300 h 2597150"/>
              <a:gd name="connsiteX54" fmla="*/ 3384550 w 4540270"/>
              <a:gd name="connsiteY54" fmla="*/ 984250 h 2597150"/>
              <a:gd name="connsiteX55" fmla="*/ 3435350 w 4540270"/>
              <a:gd name="connsiteY55" fmla="*/ 946150 h 2597150"/>
              <a:gd name="connsiteX56" fmla="*/ 3486150 w 4540270"/>
              <a:gd name="connsiteY56" fmla="*/ 895350 h 2597150"/>
              <a:gd name="connsiteX57" fmla="*/ 3511550 w 4540270"/>
              <a:gd name="connsiteY57" fmla="*/ 869950 h 2597150"/>
              <a:gd name="connsiteX58" fmla="*/ 3530600 w 4540270"/>
              <a:gd name="connsiteY58" fmla="*/ 844550 h 2597150"/>
              <a:gd name="connsiteX59" fmla="*/ 3556000 w 4540270"/>
              <a:gd name="connsiteY59" fmla="*/ 819150 h 2597150"/>
              <a:gd name="connsiteX60" fmla="*/ 3594100 w 4540270"/>
              <a:gd name="connsiteY60" fmla="*/ 793750 h 2597150"/>
              <a:gd name="connsiteX61" fmla="*/ 3651250 w 4540270"/>
              <a:gd name="connsiteY61" fmla="*/ 730250 h 2597150"/>
              <a:gd name="connsiteX62" fmla="*/ 3670300 w 4540270"/>
              <a:gd name="connsiteY62" fmla="*/ 711200 h 2597150"/>
              <a:gd name="connsiteX63" fmla="*/ 3708400 w 4540270"/>
              <a:gd name="connsiteY63" fmla="*/ 654050 h 2597150"/>
              <a:gd name="connsiteX64" fmla="*/ 3721100 w 4540270"/>
              <a:gd name="connsiteY64" fmla="*/ 635000 h 2597150"/>
              <a:gd name="connsiteX65" fmla="*/ 3740150 w 4540270"/>
              <a:gd name="connsiteY65" fmla="*/ 615950 h 2597150"/>
              <a:gd name="connsiteX66" fmla="*/ 3752850 w 4540270"/>
              <a:gd name="connsiteY66" fmla="*/ 596900 h 2597150"/>
              <a:gd name="connsiteX67" fmla="*/ 3771900 w 4540270"/>
              <a:gd name="connsiteY67" fmla="*/ 584200 h 2597150"/>
              <a:gd name="connsiteX68" fmla="*/ 3810000 w 4540270"/>
              <a:gd name="connsiteY68" fmla="*/ 546100 h 2597150"/>
              <a:gd name="connsiteX69" fmla="*/ 3829050 w 4540270"/>
              <a:gd name="connsiteY69" fmla="*/ 533400 h 2597150"/>
              <a:gd name="connsiteX70" fmla="*/ 3848100 w 4540270"/>
              <a:gd name="connsiteY70" fmla="*/ 508000 h 2597150"/>
              <a:gd name="connsiteX71" fmla="*/ 3879850 w 4540270"/>
              <a:gd name="connsiteY71" fmla="*/ 482600 h 2597150"/>
              <a:gd name="connsiteX72" fmla="*/ 3968750 w 4540270"/>
              <a:gd name="connsiteY72" fmla="*/ 438150 h 2597150"/>
              <a:gd name="connsiteX73" fmla="*/ 4006850 w 4540270"/>
              <a:gd name="connsiteY73" fmla="*/ 412750 h 2597150"/>
              <a:gd name="connsiteX74" fmla="*/ 4032250 w 4540270"/>
              <a:gd name="connsiteY74" fmla="*/ 381000 h 2597150"/>
              <a:gd name="connsiteX75" fmla="*/ 4051300 w 4540270"/>
              <a:gd name="connsiteY75" fmla="*/ 349250 h 2597150"/>
              <a:gd name="connsiteX76" fmla="*/ 4102100 w 4540270"/>
              <a:gd name="connsiteY76" fmla="*/ 311150 h 2597150"/>
              <a:gd name="connsiteX77" fmla="*/ 4121150 w 4540270"/>
              <a:gd name="connsiteY77" fmla="*/ 304800 h 2597150"/>
              <a:gd name="connsiteX78" fmla="*/ 4127500 w 4540270"/>
              <a:gd name="connsiteY78" fmla="*/ 285750 h 2597150"/>
              <a:gd name="connsiteX79" fmla="*/ 4165600 w 4540270"/>
              <a:gd name="connsiteY79" fmla="*/ 241300 h 2597150"/>
              <a:gd name="connsiteX80" fmla="*/ 4184650 w 4540270"/>
              <a:gd name="connsiteY80" fmla="*/ 228600 h 2597150"/>
              <a:gd name="connsiteX81" fmla="*/ 4222750 w 4540270"/>
              <a:gd name="connsiteY81" fmla="*/ 209550 h 2597150"/>
              <a:gd name="connsiteX82" fmla="*/ 4267200 w 4540270"/>
              <a:gd name="connsiteY82" fmla="*/ 158750 h 2597150"/>
              <a:gd name="connsiteX83" fmla="*/ 4298950 w 4540270"/>
              <a:gd name="connsiteY83" fmla="*/ 139700 h 2597150"/>
              <a:gd name="connsiteX84" fmla="*/ 4349750 w 4540270"/>
              <a:gd name="connsiteY84" fmla="*/ 114300 h 2597150"/>
              <a:gd name="connsiteX85" fmla="*/ 4368800 w 4540270"/>
              <a:gd name="connsiteY85" fmla="*/ 95250 h 2597150"/>
              <a:gd name="connsiteX86" fmla="*/ 4451350 w 4540270"/>
              <a:gd name="connsiteY86" fmla="*/ 76200 h 2597150"/>
              <a:gd name="connsiteX87" fmla="*/ 4470400 w 4540270"/>
              <a:gd name="connsiteY87" fmla="*/ 57150 h 2597150"/>
              <a:gd name="connsiteX88" fmla="*/ 4514850 w 4540270"/>
              <a:gd name="connsiteY88" fmla="*/ 25400 h 2597150"/>
              <a:gd name="connsiteX89" fmla="*/ 4540250 w 4540270"/>
              <a:gd name="connsiteY89" fmla="*/ 0 h 25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540270" h="2597150">
                <a:moveTo>
                  <a:pt x="0" y="2597150"/>
                </a:moveTo>
                <a:cubicBezTo>
                  <a:pt x="9342" y="2595148"/>
                  <a:pt x="1021015" y="2390830"/>
                  <a:pt x="1212850" y="2317750"/>
                </a:cubicBezTo>
                <a:cubicBezTo>
                  <a:pt x="1526330" y="2198329"/>
                  <a:pt x="1253846" y="2307197"/>
                  <a:pt x="1384300" y="2247900"/>
                </a:cubicBezTo>
                <a:cubicBezTo>
                  <a:pt x="1394677" y="2243183"/>
                  <a:pt x="1405236" y="2238805"/>
                  <a:pt x="1416050" y="2235200"/>
                </a:cubicBezTo>
                <a:cubicBezTo>
                  <a:pt x="1428257" y="2231131"/>
                  <a:pt x="1448269" y="2228615"/>
                  <a:pt x="1460500" y="2222500"/>
                </a:cubicBezTo>
                <a:cubicBezTo>
                  <a:pt x="1467326" y="2219087"/>
                  <a:pt x="1472310" y="2212213"/>
                  <a:pt x="1479550" y="2209800"/>
                </a:cubicBezTo>
                <a:cubicBezTo>
                  <a:pt x="1491764" y="2205729"/>
                  <a:pt x="1505025" y="2205975"/>
                  <a:pt x="1517650" y="2203450"/>
                </a:cubicBezTo>
                <a:cubicBezTo>
                  <a:pt x="1526208" y="2201738"/>
                  <a:pt x="1534583" y="2199217"/>
                  <a:pt x="1543050" y="2197100"/>
                </a:cubicBezTo>
                <a:cubicBezTo>
                  <a:pt x="1549400" y="2192867"/>
                  <a:pt x="1555126" y="2187500"/>
                  <a:pt x="1562100" y="2184400"/>
                </a:cubicBezTo>
                <a:cubicBezTo>
                  <a:pt x="1574333" y="2178963"/>
                  <a:pt x="1588848" y="2178795"/>
                  <a:pt x="1600200" y="2171700"/>
                </a:cubicBezTo>
                <a:cubicBezTo>
                  <a:pt x="1617133" y="2161117"/>
                  <a:pt x="1632056" y="2146265"/>
                  <a:pt x="1651000" y="2139950"/>
                </a:cubicBezTo>
                <a:cubicBezTo>
                  <a:pt x="1657350" y="2137833"/>
                  <a:pt x="1664199" y="2136851"/>
                  <a:pt x="1670050" y="2133600"/>
                </a:cubicBezTo>
                <a:cubicBezTo>
                  <a:pt x="1715346" y="2108436"/>
                  <a:pt x="1697547" y="2110326"/>
                  <a:pt x="1739900" y="2089150"/>
                </a:cubicBezTo>
                <a:cubicBezTo>
                  <a:pt x="1756833" y="2080683"/>
                  <a:pt x="1774948" y="2074252"/>
                  <a:pt x="1790700" y="2063750"/>
                </a:cubicBezTo>
                <a:cubicBezTo>
                  <a:pt x="1803400" y="2055283"/>
                  <a:pt x="1813992" y="2042052"/>
                  <a:pt x="1828800" y="2038350"/>
                </a:cubicBezTo>
                <a:cubicBezTo>
                  <a:pt x="1853716" y="2032121"/>
                  <a:pt x="1856880" y="2033281"/>
                  <a:pt x="1879600" y="2019300"/>
                </a:cubicBezTo>
                <a:cubicBezTo>
                  <a:pt x="1899099" y="2007301"/>
                  <a:pt x="1917700" y="1993900"/>
                  <a:pt x="1936750" y="1981200"/>
                </a:cubicBezTo>
                <a:cubicBezTo>
                  <a:pt x="1943100" y="1976967"/>
                  <a:pt x="1949695" y="1973079"/>
                  <a:pt x="1955800" y="1968500"/>
                </a:cubicBezTo>
                <a:cubicBezTo>
                  <a:pt x="1964267" y="1962150"/>
                  <a:pt x="1971734" y="1954183"/>
                  <a:pt x="1981200" y="1949450"/>
                </a:cubicBezTo>
                <a:cubicBezTo>
                  <a:pt x="2001590" y="1939255"/>
                  <a:pt x="2023533" y="1932517"/>
                  <a:pt x="2044700" y="1924050"/>
                </a:cubicBezTo>
                <a:cubicBezTo>
                  <a:pt x="2055283" y="1919817"/>
                  <a:pt x="2066255" y="1916448"/>
                  <a:pt x="2076450" y="1911350"/>
                </a:cubicBezTo>
                <a:cubicBezTo>
                  <a:pt x="2107837" y="1895657"/>
                  <a:pt x="2092870" y="1901643"/>
                  <a:pt x="2120900" y="1892300"/>
                </a:cubicBezTo>
                <a:cubicBezTo>
                  <a:pt x="2139950" y="1877483"/>
                  <a:pt x="2160985" y="1864915"/>
                  <a:pt x="2178050" y="1847850"/>
                </a:cubicBezTo>
                <a:cubicBezTo>
                  <a:pt x="2184400" y="1841500"/>
                  <a:pt x="2189916" y="1834188"/>
                  <a:pt x="2197100" y="1828800"/>
                </a:cubicBezTo>
                <a:cubicBezTo>
                  <a:pt x="2206974" y="1821395"/>
                  <a:pt x="2218581" y="1816596"/>
                  <a:pt x="2228850" y="1809750"/>
                </a:cubicBezTo>
                <a:cubicBezTo>
                  <a:pt x="2237656" y="1803879"/>
                  <a:pt x="2245275" y="1796309"/>
                  <a:pt x="2254250" y="1790700"/>
                </a:cubicBezTo>
                <a:cubicBezTo>
                  <a:pt x="2262277" y="1785683"/>
                  <a:pt x="2271431" y="1782696"/>
                  <a:pt x="2279650" y="1778000"/>
                </a:cubicBezTo>
                <a:cubicBezTo>
                  <a:pt x="2286276" y="1774214"/>
                  <a:pt x="2291685" y="1768306"/>
                  <a:pt x="2298700" y="1765300"/>
                </a:cubicBezTo>
                <a:cubicBezTo>
                  <a:pt x="2361205" y="1738512"/>
                  <a:pt x="2286008" y="1782531"/>
                  <a:pt x="2349500" y="1746250"/>
                </a:cubicBezTo>
                <a:cubicBezTo>
                  <a:pt x="2356126" y="1742464"/>
                  <a:pt x="2361924" y="1737336"/>
                  <a:pt x="2368550" y="1733550"/>
                </a:cubicBezTo>
                <a:cubicBezTo>
                  <a:pt x="2402558" y="1714117"/>
                  <a:pt x="2384637" y="1728778"/>
                  <a:pt x="2413000" y="1708150"/>
                </a:cubicBezTo>
                <a:cubicBezTo>
                  <a:pt x="2430118" y="1695700"/>
                  <a:pt x="2446188" y="1681791"/>
                  <a:pt x="2463800" y="1670050"/>
                </a:cubicBezTo>
                <a:cubicBezTo>
                  <a:pt x="2470150" y="1665817"/>
                  <a:pt x="2476024" y="1660763"/>
                  <a:pt x="2482850" y="1657350"/>
                </a:cubicBezTo>
                <a:cubicBezTo>
                  <a:pt x="2488837" y="1654357"/>
                  <a:pt x="2495913" y="1653993"/>
                  <a:pt x="2501900" y="1651000"/>
                </a:cubicBezTo>
                <a:cubicBezTo>
                  <a:pt x="2508726" y="1647587"/>
                  <a:pt x="2514324" y="1642086"/>
                  <a:pt x="2520950" y="1638300"/>
                </a:cubicBezTo>
                <a:cubicBezTo>
                  <a:pt x="2529169" y="1633604"/>
                  <a:pt x="2538474" y="1630851"/>
                  <a:pt x="2546350" y="1625600"/>
                </a:cubicBezTo>
                <a:cubicBezTo>
                  <a:pt x="2557627" y="1618082"/>
                  <a:pt x="2567257" y="1608332"/>
                  <a:pt x="2578100" y="1600200"/>
                </a:cubicBezTo>
                <a:cubicBezTo>
                  <a:pt x="2584205" y="1595621"/>
                  <a:pt x="2591287" y="1592386"/>
                  <a:pt x="2597150" y="1587500"/>
                </a:cubicBezTo>
                <a:cubicBezTo>
                  <a:pt x="2604049" y="1581751"/>
                  <a:pt x="2609301" y="1574199"/>
                  <a:pt x="2616200" y="1568450"/>
                </a:cubicBezTo>
                <a:cubicBezTo>
                  <a:pt x="2634740" y="1553000"/>
                  <a:pt x="2656285" y="1541065"/>
                  <a:pt x="2673350" y="1524000"/>
                </a:cubicBezTo>
                <a:cubicBezTo>
                  <a:pt x="2719068" y="1478282"/>
                  <a:pt x="2691880" y="1503785"/>
                  <a:pt x="2768600" y="1441450"/>
                </a:cubicBezTo>
                <a:cubicBezTo>
                  <a:pt x="2779119" y="1432903"/>
                  <a:pt x="2789073" y="1423568"/>
                  <a:pt x="2800350" y="1416050"/>
                </a:cubicBezTo>
                <a:cubicBezTo>
                  <a:pt x="2825750" y="1399117"/>
                  <a:pt x="2849246" y="1378902"/>
                  <a:pt x="2876550" y="1365250"/>
                </a:cubicBezTo>
                <a:cubicBezTo>
                  <a:pt x="2901950" y="1352550"/>
                  <a:pt x="2930032" y="1344189"/>
                  <a:pt x="2952750" y="1327150"/>
                </a:cubicBezTo>
                <a:cubicBezTo>
                  <a:pt x="3002664" y="1289714"/>
                  <a:pt x="2951446" y="1326487"/>
                  <a:pt x="3022600" y="1282700"/>
                </a:cubicBezTo>
                <a:cubicBezTo>
                  <a:pt x="3032467" y="1276628"/>
                  <a:pt x="3074171" y="1248986"/>
                  <a:pt x="3086100" y="1238250"/>
                </a:cubicBezTo>
                <a:cubicBezTo>
                  <a:pt x="3099450" y="1226235"/>
                  <a:pt x="3108136" y="1208182"/>
                  <a:pt x="3124200" y="1200150"/>
                </a:cubicBezTo>
                <a:cubicBezTo>
                  <a:pt x="3132667" y="1195917"/>
                  <a:pt x="3142128" y="1193262"/>
                  <a:pt x="3149600" y="1187450"/>
                </a:cubicBezTo>
                <a:cubicBezTo>
                  <a:pt x="3161414" y="1178261"/>
                  <a:pt x="3169044" y="1164219"/>
                  <a:pt x="3181350" y="1155700"/>
                </a:cubicBezTo>
                <a:cubicBezTo>
                  <a:pt x="3196916" y="1144924"/>
                  <a:pt x="3218763" y="1143687"/>
                  <a:pt x="3232150" y="1130300"/>
                </a:cubicBezTo>
                <a:cubicBezTo>
                  <a:pt x="3281681" y="1080769"/>
                  <a:pt x="3218094" y="1140340"/>
                  <a:pt x="3276600" y="1098550"/>
                </a:cubicBezTo>
                <a:cubicBezTo>
                  <a:pt x="3289252" y="1089513"/>
                  <a:pt x="3314160" y="1056937"/>
                  <a:pt x="3321050" y="1047750"/>
                </a:cubicBezTo>
                <a:cubicBezTo>
                  <a:pt x="3325629" y="1041645"/>
                  <a:pt x="3328354" y="1034096"/>
                  <a:pt x="3333750" y="1028700"/>
                </a:cubicBezTo>
                <a:cubicBezTo>
                  <a:pt x="3343334" y="1019116"/>
                  <a:pt x="3355300" y="1012225"/>
                  <a:pt x="3365500" y="1003300"/>
                </a:cubicBezTo>
                <a:cubicBezTo>
                  <a:pt x="3372258" y="997386"/>
                  <a:pt x="3377651" y="989999"/>
                  <a:pt x="3384550" y="984250"/>
                </a:cubicBezTo>
                <a:cubicBezTo>
                  <a:pt x="3442078" y="936310"/>
                  <a:pt x="3349334" y="1025549"/>
                  <a:pt x="3435350" y="946150"/>
                </a:cubicBezTo>
                <a:cubicBezTo>
                  <a:pt x="3452947" y="929907"/>
                  <a:pt x="3469217" y="912283"/>
                  <a:pt x="3486150" y="895350"/>
                </a:cubicBezTo>
                <a:cubicBezTo>
                  <a:pt x="3494617" y="886883"/>
                  <a:pt x="3504366" y="879529"/>
                  <a:pt x="3511550" y="869950"/>
                </a:cubicBezTo>
                <a:cubicBezTo>
                  <a:pt x="3517900" y="861483"/>
                  <a:pt x="3523631" y="852515"/>
                  <a:pt x="3530600" y="844550"/>
                </a:cubicBezTo>
                <a:cubicBezTo>
                  <a:pt x="3538485" y="835539"/>
                  <a:pt x="3546650" y="826630"/>
                  <a:pt x="3556000" y="819150"/>
                </a:cubicBezTo>
                <a:cubicBezTo>
                  <a:pt x="3567919" y="809615"/>
                  <a:pt x="3584942" y="805961"/>
                  <a:pt x="3594100" y="793750"/>
                </a:cubicBezTo>
                <a:cubicBezTo>
                  <a:pt x="3623926" y="753982"/>
                  <a:pt x="3605666" y="775834"/>
                  <a:pt x="3651250" y="730250"/>
                </a:cubicBezTo>
                <a:cubicBezTo>
                  <a:pt x="3657600" y="723900"/>
                  <a:pt x="3665680" y="718901"/>
                  <a:pt x="3670300" y="711200"/>
                </a:cubicBezTo>
                <a:cubicBezTo>
                  <a:pt x="3702508" y="657520"/>
                  <a:pt x="3675331" y="700347"/>
                  <a:pt x="3708400" y="654050"/>
                </a:cubicBezTo>
                <a:cubicBezTo>
                  <a:pt x="3712836" y="647840"/>
                  <a:pt x="3716214" y="640863"/>
                  <a:pt x="3721100" y="635000"/>
                </a:cubicBezTo>
                <a:cubicBezTo>
                  <a:pt x="3726849" y="628101"/>
                  <a:pt x="3734401" y="622849"/>
                  <a:pt x="3740150" y="615950"/>
                </a:cubicBezTo>
                <a:cubicBezTo>
                  <a:pt x="3745036" y="610087"/>
                  <a:pt x="3747454" y="602296"/>
                  <a:pt x="3752850" y="596900"/>
                </a:cubicBezTo>
                <a:cubicBezTo>
                  <a:pt x="3758246" y="591504"/>
                  <a:pt x="3766196" y="589270"/>
                  <a:pt x="3771900" y="584200"/>
                </a:cubicBezTo>
                <a:cubicBezTo>
                  <a:pt x="3785324" y="572268"/>
                  <a:pt x="3795056" y="556063"/>
                  <a:pt x="3810000" y="546100"/>
                </a:cubicBezTo>
                <a:cubicBezTo>
                  <a:pt x="3816350" y="541867"/>
                  <a:pt x="3823654" y="538796"/>
                  <a:pt x="3829050" y="533400"/>
                </a:cubicBezTo>
                <a:cubicBezTo>
                  <a:pt x="3836534" y="525916"/>
                  <a:pt x="3840616" y="515484"/>
                  <a:pt x="3848100" y="508000"/>
                </a:cubicBezTo>
                <a:cubicBezTo>
                  <a:pt x="3857684" y="498416"/>
                  <a:pt x="3868573" y="490118"/>
                  <a:pt x="3879850" y="482600"/>
                </a:cubicBezTo>
                <a:cubicBezTo>
                  <a:pt x="3939476" y="442849"/>
                  <a:pt x="3923418" y="449483"/>
                  <a:pt x="3968750" y="438150"/>
                </a:cubicBezTo>
                <a:cubicBezTo>
                  <a:pt x="3981450" y="429683"/>
                  <a:pt x="3997315" y="424669"/>
                  <a:pt x="4006850" y="412750"/>
                </a:cubicBezTo>
                <a:cubicBezTo>
                  <a:pt x="4015317" y="402167"/>
                  <a:pt x="4024478" y="392103"/>
                  <a:pt x="4032250" y="381000"/>
                </a:cubicBezTo>
                <a:cubicBezTo>
                  <a:pt x="4039328" y="370889"/>
                  <a:pt x="4043100" y="358475"/>
                  <a:pt x="4051300" y="349250"/>
                </a:cubicBezTo>
                <a:cubicBezTo>
                  <a:pt x="4055038" y="345044"/>
                  <a:pt x="4090902" y="316749"/>
                  <a:pt x="4102100" y="311150"/>
                </a:cubicBezTo>
                <a:cubicBezTo>
                  <a:pt x="4108087" y="308157"/>
                  <a:pt x="4114800" y="306917"/>
                  <a:pt x="4121150" y="304800"/>
                </a:cubicBezTo>
                <a:cubicBezTo>
                  <a:pt x="4123267" y="298450"/>
                  <a:pt x="4124507" y="291737"/>
                  <a:pt x="4127500" y="285750"/>
                </a:cubicBezTo>
                <a:cubicBezTo>
                  <a:pt x="4135926" y="268898"/>
                  <a:pt x="4151929" y="253018"/>
                  <a:pt x="4165600" y="241300"/>
                </a:cubicBezTo>
                <a:cubicBezTo>
                  <a:pt x="4171394" y="236333"/>
                  <a:pt x="4177824" y="232013"/>
                  <a:pt x="4184650" y="228600"/>
                </a:cubicBezTo>
                <a:cubicBezTo>
                  <a:pt x="4205308" y="218271"/>
                  <a:pt x="4204552" y="227748"/>
                  <a:pt x="4222750" y="209550"/>
                </a:cubicBezTo>
                <a:cubicBezTo>
                  <a:pt x="4259270" y="173030"/>
                  <a:pt x="4222679" y="193377"/>
                  <a:pt x="4267200" y="158750"/>
                </a:cubicBezTo>
                <a:cubicBezTo>
                  <a:pt x="4276942" y="151173"/>
                  <a:pt x="4288484" y="146241"/>
                  <a:pt x="4298950" y="139700"/>
                </a:cubicBezTo>
                <a:cubicBezTo>
                  <a:pt x="4332768" y="118564"/>
                  <a:pt x="4303022" y="132991"/>
                  <a:pt x="4349750" y="114300"/>
                </a:cubicBezTo>
                <a:cubicBezTo>
                  <a:pt x="4356100" y="107950"/>
                  <a:pt x="4361492" y="100470"/>
                  <a:pt x="4368800" y="95250"/>
                </a:cubicBezTo>
                <a:cubicBezTo>
                  <a:pt x="4396229" y="75658"/>
                  <a:pt x="4415396" y="80195"/>
                  <a:pt x="4451350" y="76200"/>
                </a:cubicBezTo>
                <a:cubicBezTo>
                  <a:pt x="4457700" y="69850"/>
                  <a:pt x="4463582" y="62994"/>
                  <a:pt x="4470400" y="57150"/>
                </a:cubicBezTo>
                <a:cubicBezTo>
                  <a:pt x="4491153" y="39362"/>
                  <a:pt x="4494748" y="39759"/>
                  <a:pt x="4514850" y="25400"/>
                </a:cubicBezTo>
                <a:cubicBezTo>
                  <a:pt x="4541943" y="6048"/>
                  <a:pt x="4540250" y="16740"/>
                  <a:pt x="4540250" y="0"/>
                </a:cubicBezTo>
              </a:path>
            </a:pathLst>
          </a:custGeom>
          <a:noFill/>
          <a:ln>
            <a:solidFill>
              <a:srgbClr val="3A5CA8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6B974-439D-D44F-879D-AD5B7B07134C}"/>
              </a:ext>
            </a:extLst>
          </p:cNvPr>
          <p:cNvSpPr txBox="1"/>
          <p:nvPr/>
        </p:nvSpPr>
        <p:spPr>
          <a:xfrm>
            <a:off x="5390503" y="1110214"/>
            <a:ext cx="86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PPP</a:t>
            </a:r>
            <a:r>
              <a:rPr lang="en-US" baseline="30000" dirty="0"/>
              <a:t>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916359-6786-4143-967D-7807085F1C52}"/>
              </a:ext>
            </a:extLst>
          </p:cNvPr>
          <p:cNvSpPr txBox="1"/>
          <p:nvPr/>
        </p:nvSpPr>
        <p:spPr>
          <a:xfrm>
            <a:off x="5397463" y="1794355"/>
            <a:ext cx="86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IPP</a:t>
            </a:r>
            <a:endParaRPr lang="en-US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20CCA9-5BE0-5C49-B078-CEA123114257}"/>
              </a:ext>
            </a:extLst>
          </p:cNvPr>
          <p:cNvSpPr txBox="1"/>
          <p:nvPr/>
        </p:nvSpPr>
        <p:spPr>
          <a:xfrm>
            <a:off x="5428716" y="2480204"/>
            <a:ext cx="86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RRSP</a:t>
            </a:r>
            <a:endParaRPr lang="en-US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65573D-4D21-A24F-AED0-32A1A4345CAC}"/>
              </a:ext>
            </a:extLst>
          </p:cNvPr>
          <p:cNvSpPr txBox="1"/>
          <p:nvPr/>
        </p:nvSpPr>
        <p:spPr>
          <a:xfrm>
            <a:off x="5460394" y="3446997"/>
            <a:ext cx="86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TFSA</a:t>
            </a:r>
            <a:endParaRPr lang="en-US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44267-60E2-B04D-84E5-CB8351A7E264}"/>
              </a:ext>
            </a:extLst>
          </p:cNvPr>
          <p:cNvSpPr txBox="1"/>
          <p:nvPr/>
        </p:nvSpPr>
        <p:spPr>
          <a:xfrm>
            <a:off x="5939551" y="5332927"/>
            <a:ext cx="86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Time</a:t>
            </a:r>
            <a:endParaRPr lang="en-US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B6718-E014-AD49-9075-E713E203D55F}"/>
              </a:ext>
            </a:extLst>
          </p:cNvPr>
          <p:cNvSpPr txBox="1"/>
          <p:nvPr/>
        </p:nvSpPr>
        <p:spPr>
          <a:xfrm>
            <a:off x="216564" y="1042424"/>
            <a:ext cx="102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Money ($)</a:t>
            </a:r>
            <a:endParaRPr lang="en-US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C12DF-552C-7D41-949E-D08E4077549E}"/>
              </a:ext>
            </a:extLst>
          </p:cNvPr>
          <p:cNvSpPr txBox="1"/>
          <p:nvPr/>
        </p:nvSpPr>
        <p:spPr>
          <a:xfrm>
            <a:off x="5211625" y="4264219"/>
            <a:ext cx="318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Projections assume the same rate of return on assets, e.g. 5%</a:t>
            </a:r>
          </a:p>
        </p:txBody>
      </p:sp>
    </p:spTree>
    <p:extLst>
      <p:ext uri="{BB962C8B-B14F-4D97-AF65-F5344CB8AC3E}">
        <p14:creationId xmlns:p14="http://schemas.microsoft.com/office/powerpoint/2010/main" val="29430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09CC-9BDA-8943-9378-D009D179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note about the treatment of PPPs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24C96-05B5-5E4C-B910-2F2A1C8FC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When the corporate sponsor of the PPP contributes passive assets to fund the PPP, it leaves the balance sheet of the company.</a:t>
            </a:r>
          </a:p>
          <a:p>
            <a:pPr marL="429750" lvl="1" indent="-285750">
              <a:buFont typeface="Wingdings" pitchFamily="2" charset="2"/>
              <a:buChar char="v"/>
            </a:pPr>
            <a:r>
              <a:rPr lang="en-US" dirty="0"/>
              <a:t>Therefore, it is no longer “passive income” caught by the new Tax On Spit Income rules brought in by the federal government.</a:t>
            </a:r>
          </a:p>
          <a:p>
            <a:pPr marL="429750" lvl="1" indent="-285750">
              <a:buFont typeface="Wingdings" pitchFamily="2" charset="2"/>
              <a:buChar char="v"/>
            </a:pPr>
            <a:r>
              <a:rPr lang="en-US" dirty="0"/>
              <a:t>This means:</a:t>
            </a:r>
          </a:p>
          <a:p>
            <a:pPr marL="573750" lvl="2" indent="-285750">
              <a:buFont typeface="Wingdings" pitchFamily="2" charset="2"/>
              <a:buChar char="v"/>
            </a:pPr>
            <a:r>
              <a:rPr lang="en-US" dirty="0"/>
              <a:t>Instead of being taxed at a punitive corporate passive tax rate (especially interest income and foreign dividends), this growth occurs tax sheltered within the PPP.</a:t>
            </a:r>
          </a:p>
          <a:p>
            <a:pPr marL="573750" lvl="2" indent="-285750">
              <a:buFont typeface="Wingdings" pitchFamily="2" charset="2"/>
              <a:buChar char="v"/>
            </a:pPr>
            <a:r>
              <a:rPr lang="en-US" dirty="0"/>
              <a:t>Takes longer to surpass the $50,000 safe passive income buffer where TOPI </a:t>
            </a:r>
            <a:r>
              <a:rPr lang="en-US"/>
              <a:t>rules kick in.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506E1-75B2-1248-9D2A-FC0DB3A5AEB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Monies moved out of Opco or Holdco to PPP – exempt from TOPI / TOSI</a:t>
            </a:r>
          </a:p>
        </p:txBody>
      </p:sp>
    </p:spTree>
    <p:extLst>
      <p:ext uri="{BB962C8B-B14F-4D97-AF65-F5344CB8AC3E}">
        <p14:creationId xmlns:p14="http://schemas.microsoft.com/office/powerpoint/2010/main" val="24211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88125"/>
              </p:ext>
            </p:extLst>
          </p:nvPr>
        </p:nvGraphicFramePr>
        <p:xfrm>
          <a:off x="465979" y="1181099"/>
          <a:ext cx="8255111" cy="354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117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Facts</a:t>
                      </a:r>
                      <a:endParaRPr lang="en-US" sz="22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age 45, rate of</a:t>
                      </a:r>
                      <a:r>
                        <a:rPr lang="en-US" sz="2000" b="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return 5%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17">
                <a:tc vMerge="1">
                  <a:txBody>
                    <a:bodyPr/>
                    <a:lstStyle/>
                    <a:p>
                      <a:endParaRPr lang="en-US" sz="2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Corp. pays T4 of $150,000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117">
                <a:tc rowSpan="4"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2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Incorporated</a:t>
                      </a:r>
                      <a:r>
                        <a:rPr lang="en-US" sz="2000" b="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2010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117">
                <a:tc vMerge="1">
                  <a:txBody>
                    <a:bodyPr/>
                    <a:lstStyle/>
                    <a:p>
                      <a:endParaRPr lang="en-US" sz="2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RRSPs to date $450,000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117">
                <a:tc vMerge="1">
                  <a:txBody>
                    <a:bodyPr/>
                    <a:lstStyle/>
                    <a:p>
                      <a:endParaRPr lang="en-US" sz="2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Wishes to retire at 65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117">
                <a:tc v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Corp. pays tax at 12.2%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Case Study – mid-40s Business Owner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8"/>
          <a:stretch/>
        </p:blipFill>
        <p:spPr>
          <a:xfrm>
            <a:off x="5361708" y="1337784"/>
            <a:ext cx="3782291" cy="34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9426"/>
            <a:ext cx="4927600" cy="1741950"/>
          </a:xfrm>
          <a:prstGeom prst="rect">
            <a:avLst/>
          </a:prstGeom>
        </p:spPr>
      </p:pic>
      <p:sp>
        <p:nvSpPr>
          <p:cNvPr id="15" name="Pentagon 12">
            <a:extLst>
              <a:ext uri="{FF2B5EF4-FFF2-40B4-BE49-F238E27FC236}">
                <a16:creationId xmlns:a16="http://schemas.microsoft.com/office/drawing/2014/main" id="{A94C36D9-2ACC-460B-913C-985A16D880A1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PART 1: </a:t>
            </a:r>
            <a:r>
              <a:rPr lang="en-US" sz="1100" b="1" dirty="0">
                <a:solidFill>
                  <a:schemeClr val="bg1"/>
                </a:solidFill>
              </a:rPr>
              <a:t>Contributions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C776DBC-DB06-4B75-9B47-B483000B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How much more can I put in a PPP</a:t>
            </a:r>
            <a:r>
              <a:rPr lang="en-US" sz="2000" baseline="30000" dirty="0">
                <a:latin typeface="Georgia" panose="02040502050405020303" pitchFamily="18" charset="0"/>
              </a:rPr>
              <a:t>®</a:t>
            </a:r>
            <a:r>
              <a:rPr lang="en-US" sz="2000" dirty="0">
                <a:latin typeface="Georgia" panose="02040502050405020303" pitchFamily="18" charset="0"/>
              </a:rPr>
              <a:t> beyond an RRSP?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DD371-DDA2-CD4F-8961-2182B7668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3" y="3325092"/>
            <a:ext cx="8792314" cy="139661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57B3D15-5E90-6D43-8179-96C134FC9A1A}"/>
              </a:ext>
            </a:extLst>
          </p:cNvPr>
          <p:cNvSpPr/>
          <p:nvPr/>
        </p:nvSpPr>
        <p:spPr>
          <a:xfrm>
            <a:off x="1828800" y="3851564"/>
            <a:ext cx="1541418" cy="870142"/>
          </a:xfrm>
          <a:prstGeom prst="frame">
            <a:avLst>
              <a:gd name="adj1" fmla="val 5458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300509"/>
            <a:ext cx="6892364" cy="363600"/>
          </a:xfrm>
        </p:spPr>
        <p:txBody>
          <a:bodyPr/>
          <a:lstStyle/>
          <a:p>
            <a:r>
              <a:rPr lang="fr-FR" sz="2000" dirty="0">
                <a:latin typeface="Georgia" panose="02040502050405020303" pitchFamily="18" charset="0"/>
              </a:rPr>
              <a:t>…and </a:t>
            </a:r>
            <a:r>
              <a:rPr lang="fr-FR" sz="2000" dirty="0" err="1">
                <a:latin typeface="Georgia" panose="02040502050405020303" pitchFamily="18" charset="0"/>
              </a:rPr>
              <a:t>with</a:t>
            </a:r>
            <a:r>
              <a:rPr lang="fr-FR" sz="2000" dirty="0">
                <a:latin typeface="Georgia" panose="02040502050405020303" pitchFamily="18" charset="0"/>
              </a:rPr>
              <a:t> 5% </a:t>
            </a:r>
            <a:r>
              <a:rPr lang="fr-FR" sz="2000" dirty="0" err="1">
                <a:latin typeface="Georgia" panose="02040502050405020303" pitchFamily="18" charset="0"/>
              </a:rPr>
              <a:t>interest</a:t>
            </a:r>
            <a:r>
              <a:rPr lang="fr-FR" sz="2000" dirty="0">
                <a:latin typeface="Georgia" panose="02040502050405020303" pitchFamily="18" charset="0"/>
              </a:rPr>
              <a:t>…</a:t>
            </a:r>
            <a:r>
              <a:rPr lang="fr-FR" sz="2000" dirty="0" err="1">
                <a:latin typeface="Georgia" panose="02040502050405020303" pitchFamily="18" charset="0"/>
              </a:rPr>
              <a:t>what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does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that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yield</a:t>
            </a:r>
            <a:r>
              <a:rPr lang="fr-FR" sz="2000" dirty="0">
                <a:latin typeface="Georgia" panose="02040502050405020303" pitchFamily="18" charset="0"/>
              </a:rPr>
              <a:t>?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D4CDC3-8632-4A3F-9FE6-E90369D905F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algn="ctr"/>
            <a:r>
              <a:rPr lang="en-US" sz="2800" b="1" dirty="0"/>
              <a:t>           First, we get to contribute more than with an RRSP…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        ….then that extra capital generates returns</a:t>
            </a:r>
          </a:p>
        </p:txBody>
      </p:sp>
      <p:sp>
        <p:nvSpPr>
          <p:cNvPr id="19" name="Pentagon 12">
            <a:extLst>
              <a:ext uri="{FF2B5EF4-FFF2-40B4-BE49-F238E27FC236}">
                <a16:creationId xmlns:a16="http://schemas.microsoft.com/office/drawing/2014/main" id="{51C89281-18D2-447E-B129-E48C3E64FE77}"/>
              </a:ext>
            </a:extLst>
          </p:cNvPr>
          <p:cNvSpPr/>
          <p:nvPr/>
        </p:nvSpPr>
        <p:spPr>
          <a:xfrm>
            <a:off x="431800" y="233265"/>
            <a:ext cx="1285033" cy="478581"/>
          </a:xfrm>
          <a:prstGeom prst="homePlate">
            <a:avLst/>
          </a:prstGeom>
          <a:solidFill>
            <a:srgbClr val="644B78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FFFFFF"/>
                </a:solidFill>
              </a:rPr>
              <a:t>PART 1: </a:t>
            </a:r>
            <a:r>
              <a:rPr lang="en-US" sz="1100" b="1" dirty="0">
                <a:solidFill>
                  <a:srgbClr val="FFFFFF"/>
                </a:solidFill>
              </a:rPr>
              <a:t>Contributions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666" y="2960934"/>
            <a:ext cx="3271325" cy="15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84200" y="860228"/>
            <a:ext cx="731520" cy="707489"/>
          </a:xfrm>
          <a:prstGeom prst="ellipse">
            <a:avLst/>
          </a:prstGeom>
          <a:solidFill>
            <a:srgbClr val="00A1AD"/>
          </a:solidFill>
          <a:ln w="19050" cap="flat" cmpd="sng" algn="ctr">
            <a:solidFill>
              <a:srgbClr val="00A1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84200" y="2309817"/>
            <a:ext cx="731520" cy="707489"/>
          </a:xfrm>
          <a:prstGeom prst="ellipse">
            <a:avLst/>
          </a:prstGeom>
          <a:solidFill>
            <a:srgbClr val="00A1AD"/>
          </a:solidFill>
          <a:ln w="19050" cap="flat" cmpd="sng" algn="ctr">
            <a:solidFill>
              <a:srgbClr val="00A1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62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0A5C-9CCC-0C47-978A-7C0B3E7D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having contributed more than under RRSP…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3159E9-CE50-9D48-8675-0106204A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0E099-1AC6-E24C-8DDD-1C7038E3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9" y="3406406"/>
            <a:ext cx="8280401" cy="131529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4CD04C2-89C9-D941-A48E-025E5986EAB6}"/>
              </a:ext>
            </a:extLst>
          </p:cNvPr>
          <p:cNvSpPr/>
          <p:nvPr/>
        </p:nvSpPr>
        <p:spPr>
          <a:xfrm>
            <a:off x="3402140" y="3865102"/>
            <a:ext cx="2115136" cy="856603"/>
          </a:xfrm>
          <a:prstGeom prst="frame">
            <a:avLst>
              <a:gd name="adj1" fmla="val 5458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ster PPT">
  <a:themeElements>
    <a:clrScheme name="RBC">
      <a:dk1>
        <a:srgbClr val="4B4F54"/>
      </a:dk1>
      <a:lt1>
        <a:srgbClr val="FFFFFF"/>
      </a:lt1>
      <a:dk2>
        <a:srgbClr val="4B4F54"/>
      </a:dk2>
      <a:lt2>
        <a:srgbClr val="B7B9BB"/>
      </a:lt2>
      <a:accent1>
        <a:srgbClr val="87AFBF"/>
      </a:accent1>
      <a:accent2>
        <a:srgbClr val="4B4F54"/>
      </a:accent2>
      <a:accent3>
        <a:srgbClr val="C1B5A5"/>
      </a:accent3>
      <a:accent4>
        <a:srgbClr val="588886"/>
      </a:accent4>
      <a:accent5>
        <a:srgbClr val="B8A970"/>
      </a:accent5>
      <a:accent6>
        <a:srgbClr val="00256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spcAft>
            <a:spcPts val="1200"/>
          </a:spcAft>
          <a:defRPr dirty="0"/>
        </a:defPPr>
      </a:lstStyle>
    </a:spDef>
    <a:lnDef>
      <a:spPr>
        <a:ln w="6350">
          <a:solidFill>
            <a:srgbClr val="87AFB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Aft>
            <a:spcPts val="1200"/>
          </a:spcAft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mplate_2015d" id="{F6E0DD43-18B0-48DE-B8FB-514BD942DF70}" vid="{AB15BB1A-85B4-4ABB-8229-022340B291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25007</TotalTime>
  <Words>1519</Words>
  <Application>Microsoft Macintosh PowerPoint</Application>
  <PresentationFormat>On-screen Show (4:3)</PresentationFormat>
  <Paragraphs>347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Georgia</vt:lpstr>
      <vt:lpstr>Times New Roman</vt:lpstr>
      <vt:lpstr>Wingdings</vt:lpstr>
      <vt:lpstr>Master PPT</vt:lpstr>
      <vt:lpstr>PowerPoint Presentation</vt:lpstr>
      <vt:lpstr>Are you ready for a PPP® upgrade?</vt:lpstr>
      <vt:lpstr>What is a PPP® ?</vt:lpstr>
      <vt:lpstr>Most tax-effective registered pension plan solution allowed under the Income Tax Act (Canada)     </vt:lpstr>
      <vt:lpstr>A quick note about the treatment of PPPs</vt:lpstr>
      <vt:lpstr>Case Study – mid-40s Business Owner</vt:lpstr>
      <vt:lpstr>How much more can I put in a PPP® beyond an RRSP?</vt:lpstr>
      <vt:lpstr>…and with 5% interest…what does that yield?</vt:lpstr>
      <vt:lpstr>Impact of having contributed more than under RRSP…</vt:lpstr>
      <vt:lpstr>Why so much extra contribution room?</vt:lpstr>
      <vt:lpstr>Any other tax advantages unique to pensions?</vt:lpstr>
      <vt:lpstr>Investment Management Fees are tax-deductible</vt:lpstr>
      <vt:lpstr>Why is Fee Deductibility important?</vt:lpstr>
      <vt:lpstr>What about the tax savings from being able to contribute and deduct more each year? </vt:lpstr>
      <vt:lpstr>Fee conclusions</vt:lpstr>
      <vt:lpstr>If a shift to pension income occurs – extra deductions</vt:lpstr>
      <vt:lpstr>If a shift to pension income occurs – extra deductions</vt:lpstr>
      <vt:lpstr>If a shift to pension income occurs – extra deductions</vt:lpstr>
      <vt:lpstr>If a shift to pension income occurs – extra deductions</vt:lpstr>
      <vt:lpstr>Use Pension Income Splitting Rules as well…</vt:lpstr>
      <vt:lpstr>PowerPoint Presentation</vt:lpstr>
      <vt:lpstr>Summary of Results</vt:lpstr>
      <vt:lpstr>Are you ready for a PPP® upgrade?</vt:lpstr>
      <vt:lpstr>Maximizing Savings &amp; Lowering Taxes using Pension Laws</vt:lpstr>
      <vt:lpstr>Contact Us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</vt:vector>
  </TitlesOfParts>
  <Company>RBC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Cuff</dc:creator>
  <cp:keywords>RBC Internal</cp:keywords>
  <cp:lastModifiedBy>Miranda McLean</cp:lastModifiedBy>
  <cp:revision>884</cp:revision>
  <cp:lastPrinted>2022-05-13T18:35:48Z</cp:lastPrinted>
  <dcterms:created xsi:type="dcterms:W3CDTF">2015-12-05T16:16:55Z</dcterms:created>
  <dcterms:modified xsi:type="dcterms:W3CDTF">2022-05-13T18:35:51Z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65ae040f-f5b8-41af-95c7-0d279949e757</vt:lpwstr>
  </property>
  <property fmtid="{D5CDD505-2E9C-101B-9397-08002B2CF9AE}" pid="3" name="Classification">
    <vt:lpwstr>TT_RBC_Internal</vt:lpwstr>
  </property>
</Properties>
</file>